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73" r:id="rId2"/>
    <p:sldId id="274" r:id="rId3"/>
    <p:sldId id="275" r:id="rId4"/>
    <p:sldId id="280" r:id="rId5"/>
    <p:sldId id="279" r:id="rId6"/>
    <p:sldId id="276" r:id="rId7"/>
    <p:sldId id="282" r:id="rId8"/>
    <p:sldId id="278" r:id="rId9"/>
    <p:sldId id="284" r:id="rId10"/>
    <p:sldId id="285" r:id="rId11"/>
    <p:sldId id="283" r:id="rId12"/>
    <p:sldId id="287" r:id="rId13"/>
    <p:sldId id="288" r:id="rId14"/>
    <p:sldId id="290" r:id="rId15"/>
    <p:sldId id="289" r:id="rId16"/>
    <p:sldId id="293" r:id="rId17"/>
    <p:sldId id="291" r:id="rId18"/>
    <p:sldId id="292" r:id="rId19"/>
    <p:sldId id="295" r:id="rId20"/>
    <p:sldId id="296" r:id="rId21"/>
    <p:sldId id="298" r:id="rId22"/>
    <p:sldId id="299" r:id="rId23"/>
    <p:sldId id="301" r:id="rId24"/>
    <p:sldId id="302" r:id="rId25"/>
    <p:sldId id="303" r:id="rId26"/>
    <p:sldId id="305" r:id="rId27"/>
    <p:sldId id="307" r:id="rId28"/>
    <p:sldId id="304" r:id="rId29"/>
    <p:sldId id="306" r:id="rId30"/>
    <p:sldId id="308" r:id="rId31"/>
    <p:sldId id="309" r:id="rId32"/>
    <p:sldId id="310" r:id="rId33"/>
    <p:sldId id="311" r:id="rId34"/>
    <p:sldId id="312" r:id="rId35"/>
    <p:sldId id="313" r:id="rId36"/>
    <p:sldId id="277" r:id="rId37"/>
    <p:sldId id="314" r:id="rId38"/>
    <p:sldId id="316" r:id="rId39"/>
    <p:sldId id="317" r:id="rId40"/>
    <p:sldId id="318" r:id="rId41"/>
    <p:sldId id="315" r:id="rId42"/>
    <p:sldId id="319" r:id="rId43"/>
    <p:sldId id="321" r:id="rId44"/>
    <p:sldId id="324" r:id="rId45"/>
    <p:sldId id="327" r:id="rId46"/>
    <p:sldId id="320" r:id="rId47"/>
    <p:sldId id="323" r:id="rId48"/>
    <p:sldId id="326" r:id="rId49"/>
    <p:sldId id="328" r:id="rId50"/>
    <p:sldId id="331" r:id="rId51"/>
    <p:sldId id="330" r:id="rId52"/>
    <p:sldId id="332" r:id="rId53"/>
    <p:sldId id="333" r:id="rId54"/>
    <p:sldId id="339" r:id="rId55"/>
    <p:sldId id="334" r:id="rId56"/>
    <p:sldId id="336" r:id="rId57"/>
    <p:sldId id="337" r:id="rId58"/>
    <p:sldId id="340" r:id="rId59"/>
    <p:sldId id="341" r:id="rId60"/>
    <p:sldId id="344" r:id="rId61"/>
    <p:sldId id="342" r:id="rId62"/>
    <p:sldId id="377" r:id="rId63"/>
    <p:sldId id="347" r:id="rId64"/>
    <p:sldId id="349" r:id="rId65"/>
    <p:sldId id="355" r:id="rId66"/>
    <p:sldId id="383" r:id="rId67"/>
    <p:sldId id="348" r:id="rId68"/>
    <p:sldId id="351" r:id="rId69"/>
    <p:sldId id="357" r:id="rId70"/>
    <p:sldId id="359" r:id="rId71"/>
    <p:sldId id="362" r:id="rId72"/>
    <p:sldId id="364" r:id="rId73"/>
    <p:sldId id="365" r:id="rId74"/>
    <p:sldId id="366" r:id="rId75"/>
    <p:sldId id="367" r:id="rId76"/>
    <p:sldId id="369" r:id="rId77"/>
    <p:sldId id="373" r:id="rId78"/>
    <p:sldId id="374" r:id="rId79"/>
    <p:sldId id="379" r:id="rId80"/>
    <p:sldId id="378" r:id="rId81"/>
    <p:sldId id="380" r:id="rId82"/>
    <p:sldId id="381" r:id="rId83"/>
    <p:sldId id="382" r:id="rId84"/>
    <p:sldId id="376" r:id="rId8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3"/>
            <p14:sldId id="287"/>
            <p14:sldId id="288"/>
            <p14:sldId id="290"/>
            <p14:sldId id="289"/>
            <p14:sldId id="293"/>
            <p14:sldId id="291"/>
            <p14:sldId id="292"/>
            <p14:sldId id="295"/>
            <p14:sldId id="296"/>
            <p14:sldId id="298"/>
            <p14:sldId id="299"/>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77"/>
            <p14:sldId id="347"/>
            <p14:sldId id="349"/>
            <p14:sldId id="355"/>
            <p14:sldId id="383"/>
            <p14:sldId id="348"/>
            <p14:sldId id="351"/>
            <p14:sldId id="357"/>
            <p14:sldId id="359"/>
            <p14:sldId id="362"/>
            <p14:sldId id="364"/>
            <p14:sldId id="365"/>
            <p14:sldId id="366"/>
            <p14:sldId id="367"/>
            <p14:sldId id="369"/>
            <p14:sldId id="373"/>
            <p14:sldId id="374"/>
            <p14:sldId id="379"/>
            <p14:sldId id="378"/>
            <p14:sldId id="380"/>
            <p14:sldId id="381"/>
            <p14:sldId id="382"/>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B"/>
    <a:srgbClr val="0062BA"/>
    <a:srgbClr val="7536A4"/>
    <a:srgbClr val="C2544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5" autoAdjust="0"/>
    <p:restoredTop sz="95934" autoAdjust="0"/>
  </p:normalViewPr>
  <p:slideViewPr>
    <p:cSldViewPr snapToGrid="0">
      <p:cViewPr varScale="1">
        <p:scale>
          <a:sx n="115" d="100"/>
          <a:sy n="115" d="100"/>
        </p:scale>
        <p:origin x="46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2022年4月6日 Wednesday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2022年4月6日 Wednesday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62</a:t>
            </a:fld>
            <a:endParaRPr lang="en-US" dirty="0"/>
          </a:p>
        </p:txBody>
      </p:sp>
    </p:spTree>
    <p:extLst>
      <p:ext uri="{BB962C8B-B14F-4D97-AF65-F5344CB8AC3E}">
        <p14:creationId xmlns:p14="http://schemas.microsoft.com/office/powerpoint/2010/main" val="25109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79</a:t>
            </a:fld>
            <a:endParaRPr lang="en-US" dirty="0"/>
          </a:p>
        </p:txBody>
      </p:sp>
    </p:spTree>
    <p:extLst>
      <p:ext uri="{BB962C8B-B14F-4D97-AF65-F5344CB8AC3E}">
        <p14:creationId xmlns:p14="http://schemas.microsoft.com/office/powerpoint/2010/main" val="19574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35</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36</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40</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2022年4月6日 Wednesday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dirty="0"/>
          </a:p>
        </p:txBody>
      </p:sp>
      <p:pic>
        <p:nvPicPr>
          <p:cNvPr id="8" name="图片 7">
            <a:extLst>
              <a:ext uri="{FF2B5EF4-FFF2-40B4-BE49-F238E27FC236}">
                <a16:creationId xmlns:a16="http://schemas.microsoft.com/office/drawing/2014/main" id="{D72B3EBB-59D7-1F4C-BD8B-6C15C67EB3E5}"/>
              </a:ext>
            </a:extLst>
          </p:cNvPr>
          <p:cNvPicPr>
            <a:picLocks noChangeAspect="1"/>
          </p:cNvPicPr>
          <p:nvPr userDrawn="1"/>
        </p:nvPicPr>
        <p:blipFill>
          <a:blip r:embed="rId2"/>
          <a:stretch>
            <a:fillRect/>
          </a:stretch>
        </p:blipFill>
        <p:spPr>
          <a:xfrm>
            <a:off x="9410600" y="6010835"/>
            <a:ext cx="2781399" cy="847165"/>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2022年4月6日 Wednesday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fontScale="62500" lnSpcReduction="20000"/>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p>
          <a:p>
            <a:pPr marL="0" indent="0" rtl="0">
              <a:buNone/>
            </a:pPr>
            <a:r>
              <a:rPr lang="zh-CN" altLang="en-US" sz="2400" dirty="0">
                <a:solidFill>
                  <a:schemeClr val="bg1"/>
                </a:solidFill>
                <a:cs typeface="Arial" panose="020B0604020202020204" pitchFamily="34" charset="0"/>
              </a:rPr>
              <a:t>邮箱：</a:t>
            </a:r>
            <a:r>
              <a:rPr lang="en-US" altLang="zh-CN" sz="2400" dirty="0" err="1">
                <a:solidFill>
                  <a:schemeClr val="bg1"/>
                </a:solidFill>
                <a:cs typeface="Arial" panose="020B0604020202020204" pitchFamily="34" charset="0"/>
              </a:rPr>
              <a:t>printfcoder@gmail.com</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62554"/>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接口类型是对其它类型行为的抽象和概括，因为接口类型不会和特定的实现细节绑定在一起，通过这种抽象的方式我们可以让我们的函数更加灵活和更具有适应能力。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5" name="内容占位符 2">
            <a:extLst>
              <a:ext uri="{FF2B5EF4-FFF2-40B4-BE49-F238E27FC236}">
                <a16:creationId xmlns:a16="http://schemas.microsoft.com/office/drawing/2014/main" id="{7A9C2E1D-E180-C64F-AFC5-2788F2CD348E}"/>
              </a:ext>
            </a:extLst>
          </p:cNvPr>
          <p:cNvSpPr txBox="1">
            <a:spLocks/>
          </p:cNvSpPr>
          <p:nvPr/>
        </p:nvSpPr>
        <p:spPr>
          <a:xfrm>
            <a:off x="447808" y="5698245"/>
            <a:ext cx="11744192" cy="9580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zh-CN" altLang="en-US" dirty="0"/>
              <a:t>统一的代码风格</a:t>
            </a:r>
            <a:endParaRPr lang="en-US" altLang="zh-CN" dirty="0"/>
          </a:p>
          <a:p>
            <a:r>
              <a:rPr lang="en-US" altLang="zh-CN" dirty="0"/>
              <a:t>Go</a:t>
            </a:r>
            <a:r>
              <a:rPr lang="zh-CN" altLang="en-US" dirty="0"/>
              <a:t>在语言层面已经定义了其代码风格，非法的编排格式即使语义正确，编译依旧无法通过</a:t>
            </a:r>
            <a:endParaRPr lang="en-US" altLang="zh-CN" dirty="0"/>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653758"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a:endCxn id="11" idx="2"/>
          </p:cNvCxnSpPr>
          <p:nvPr/>
        </p:nvCxnSpPr>
        <p:spPr>
          <a:xfrm rot="16200000" flipV="1">
            <a:off x="7947538" y="5424079"/>
            <a:ext cx="739105" cy="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5876467" y="598438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V="1">
            <a:off x="8628088" y="5234285"/>
            <a:ext cx="1540979" cy="1073263"/>
          </a:xfrm>
          <a:prstGeom prst="curvedConnector3">
            <a:avLst>
              <a:gd name="adj1" fmla="val 114835"/>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pic>
        <p:nvPicPr>
          <p:cNvPr id="13" name="图片 12">
            <a:extLst>
              <a:ext uri="{FF2B5EF4-FFF2-40B4-BE49-F238E27FC236}">
                <a16:creationId xmlns:a16="http://schemas.microsoft.com/office/drawing/2014/main" id="{31EF022D-20E4-EB45-9CBB-35E1C4E327B3}"/>
              </a:ext>
            </a:extLst>
          </p:cNvPr>
          <p:cNvPicPr>
            <a:picLocks noChangeAspect="1"/>
          </p:cNvPicPr>
          <p:nvPr/>
        </p:nvPicPr>
        <p:blipFill>
          <a:blip r:embed="rId6"/>
          <a:stretch>
            <a:fillRect/>
          </a:stretch>
        </p:blipFill>
        <p:spPr>
          <a:xfrm>
            <a:off x="3967683" y="5173107"/>
            <a:ext cx="1371600" cy="279400"/>
          </a:xfrm>
          <a:prstGeom prst="rect">
            <a:avLst/>
          </a:prstGeom>
        </p:spPr>
      </p:pic>
      <p:cxnSp>
        <p:nvCxnSpPr>
          <p:cNvPr id="15" name="曲线连接符 14">
            <a:extLst>
              <a:ext uri="{FF2B5EF4-FFF2-40B4-BE49-F238E27FC236}">
                <a16:creationId xmlns:a16="http://schemas.microsoft.com/office/drawing/2014/main" id="{BC472837-26DE-884A-8C5F-663BD4700925}"/>
              </a:ext>
            </a:extLst>
          </p:cNvPr>
          <p:cNvCxnSpPr>
            <a:cxnSpLocks/>
            <a:stCxn id="17" idx="0"/>
            <a:endCxn id="13" idx="2"/>
          </p:cNvCxnSpPr>
          <p:nvPr/>
        </p:nvCxnSpPr>
        <p:spPr>
          <a:xfrm rot="16200000" flipV="1">
            <a:off x="4735545" y="5370445"/>
            <a:ext cx="297364" cy="46148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乘 18">
            <a:extLst>
              <a:ext uri="{FF2B5EF4-FFF2-40B4-BE49-F238E27FC236}">
                <a16:creationId xmlns:a16="http://schemas.microsoft.com/office/drawing/2014/main" id="{D868E571-2262-2B4E-BE28-8B8C2FC406D8}"/>
              </a:ext>
            </a:extLst>
          </p:cNvPr>
          <p:cNvSpPr/>
          <p:nvPr/>
        </p:nvSpPr>
        <p:spPr>
          <a:xfrm>
            <a:off x="5253564" y="5231942"/>
            <a:ext cx="609600" cy="576764"/>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3717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300318" y="1623919"/>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323654"/>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微服务是复杂的大型应用程序的可部署子应用，这种大型应用通常由职责分明的不同模块组成，与单体应用的模块不同的是，这时模块是彼此分离、独立部署的。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43</a:t>
            </a:fld>
            <a:endParaRPr lang="en-US"/>
          </a:p>
        </p:txBody>
      </p:sp>
    </p:spTree>
    <p:extLst>
      <p:ext uri="{BB962C8B-B14F-4D97-AF65-F5344CB8AC3E}">
        <p14:creationId xmlns:p14="http://schemas.microsoft.com/office/powerpoint/2010/main" val="1520227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44</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4</a:t>
            </a:r>
            <a:r>
              <a:rPr lang="en-US" sz="1200" dirty="0">
                <a:solidFill>
                  <a:srgbClr val="000000"/>
                </a:solidFill>
                <a:latin typeface="Arial" panose="020B0604020202020204"/>
                <a:ea typeface="Arial" panose="020B0604020202020204"/>
                <a:cs typeface="Arial" panose="020B0604020202020204"/>
                <a:sym typeface="Arial" panose="020B0604020202020204"/>
              </a:rPr>
              <a:t>.call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5</a:t>
            </a:r>
            <a:r>
              <a:rPr lang="en-US" sz="1200" dirty="0">
                <a:solidFill>
                  <a:srgbClr val="000000"/>
                </a:solidFill>
                <a:latin typeface="Arial" panose="020B0604020202020204"/>
                <a:ea typeface="Arial" panose="020B0604020202020204"/>
                <a:cs typeface="Arial" panose="020B0604020202020204"/>
                <a:sym typeface="Arial" panose="020B0604020202020204"/>
              </a:rPr>
              <a:t>. send</a:t>
            </a:r>
            <a:endParaRPr sz="12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dirty="0" err="1">
                <a:solidFill>
                  <a:schemeClr val="lt1"/>
                </a:solidFill>
                <a:latin typeface="Arial" panose="020B0604020202020204"/>
                <a:ea typeface="Arial" panose="020B0604020202020204"/>
                <a:cs typeface="Arial" panose="020B0604020202020204"/>
                <a:sym typeface="Arial" panose="020B0604020202020204"/>
              </a:rPr>
              <a:t>mDNS、NATs</a:t>
            </a:r>
            <a:r>
              <a:rPr lang="en-US" sz="1200" dirty="0">
                <a:solidFill>
                  <a:schemeClr val="lt1"/>
                </a:solidFill>
                <a:latin typeface="Arial" panose="020B0604020202020204"/>
                <a:ea typeface="Arial" panose="020B0604020202020204"/>
                <a:cs typeface="Arial" panose="020B0604020202020204"/>
                <a:sym typeface="Arial" panose="020B0604020202020204"/>
              </a:rPr>
              <a:t>…</a:t>
            </a: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551;p39">
            <a:extLst>
              <a:ext uri="{FF2B5EF4-FFF2-40B4-BE49-F238E27FC236}">
                <a16:creationId xmlns:a16="http://schemas.microsoft.com/office/drawing/2014/main" id="{DBE0FDE2-0737-3A47-9C87-13759B4E9833}"/>
              </a:ext>
            </a:extLst>
          </p:cNvPr>
          <p:cNvSpPr txBox="1"/>
          <p:nvPr/>
        </p:nvSpPr>
        <p:spPr>
          <a:xfrm>
            <a:off x="1418645" y="4231943"/>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altLang="zh-CN" sz="1867" dirty="0">
                <a:solidFill>
                  <a:srgbClr val="000000"/>
                </a:solidFill>
                <a:latin typeface="Arial" panose="020B0604020202020204"/>
                <a:ea typeface="Arial" panose="020B0604020202020204"/>
                <a:cs typeface="Arial" panose="020B0604020202020204"/>
                <a:sym typeface="Arial" panose="020B0604020202020204"/>
              </a:rPr>
              <a:t>1</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cxnSpLocks/>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2642928"/>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chemeClr val="tx1"/>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54</a:t>
            </a:r>
            <a:r>
              <a:rPr lang="zh-CN" altLang="en-US" dirty="0">
                <a:solidFill>
                  <a:srgbClr val="FF0000"/>
                </a:solidFill>
              </a:rPr>
              <a:t>个，</a:t>
            </a:r>
            <a:r>
              <a:rPr lang="en-US" altLang="zh-CN" dirty="0">
                <a:solidFill>
                  <a:srgbClr val="FF0000"/>
                </a:solidFill>
              </a:rPr>
              <a:t>C++(48-81)</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a:t>
            </a:r>
            <a:r>
              <a:rPr lang="en-US" altLang="zh-CN" dirty="0"/>
              <a:t>(</a:t>
            </a:r>
            <a:r>
              <a:rPr lang="en" altLang="zh-CN" dirty="0"/>
              <a:t>Resource Acquisition Is Initialization</a:t>
            </a:r>
            <a:r>
              <a:rPr lang="en-US" altLang="zh-CN" dirty="0"/>
              <a:t>)</a:t>
            </a:r>
            <a:r>
              <a:rPr lang="en" altLang="zh-CN" dirty="0"/>
              <a:t> </a:t>
            </a:r>
            <a:r>
              <a:rPr lang="zh-CN" altLang="en-US" dirty="0"/>
              <a:t>也比 </a:t>
            </a:r>
            <a:r>
              <a:rPr lang="en" altLang="zh-CN" dirty="0"/>
              <a:t>C++ </a:t>
            </a:r>
            <a:r>
              <a:rPr lang="zh-CN" altLang="en-US" dirty="0"/>
              <a:t>中通过对象生命周期和析构函数的实现方式更加容易理解和简洁明了。</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6" name="矩形 5">
            <a:extLst>
              <a:ext uri="{FF2B5EF4-FFF2-40B4-BE49-F238E27FC236}">
                <a16:creationId xmlns:a16="http://schemas.microsoft.com/office/drawing/2014/main" id="{E655939F-88F8-A644-83A3-7E8F7F690145}"/>
              </a:ext>
            </a:extLst>
          </p:cNvPr>
          <p:cNvSpPr/>
          <p:nvPr/>
        </p:nvSpPr>
        <p:spPr>
          <a:xfrm>
            <a:off x="496249" y="4087906"/>
            <a:ext cx="1467068" cy="369332"/>
          </a:xfrm>
          <a:prstGeom prst="rect">
            <a:avLst/>
          </a:prstGeom>
        </p:spPr>
        <p:txBody>
          <a:bodyPr wrap="none">
            <a:spAutoFit/>
          </a:bodyPr>
          <a:lstStyle/>
          <a:p>
            <a:r>
              <a:rPr lang="en-US" altLang="zh-CN" dirty="0"/>
              <a:t>defer</a:t>
            </a:r>
            <a:r>
              <a:rPr lang="zh-CN" altLang="en-US" dirty="0"/>
              <a:t> 示例：</a:t>
            </a:r>
          </a:p>
        </p:txBody>
      </p:sp>
      <p:pic>
        <p:nvPicPr>
          <p:cNvPr id="7" name="图片 6">
            <a:extLst>
              <a:ext uri="{FF2B5EF4-FFF2-40B4-BE49-F238E27FC236}">
                <a16:creationId xmlns:a16="http://schemas.microsoft.com/office/drawing/2014/main" id="{1B4A083B-F13D-C445-AE3A-3C7D6795C56F}"/>
              </a:ext>
            </a:extLst>
          </p:cNvPr>
          <p:cNvPicPr>
            <a:picLocks noChangeAspect="1"/>
          </p:cNvPicPr>
          <p:nvPr/>
        </p:nvPicPr>
        <p:blipFill>
          <a:blip r:embed="rId3"/>
          <a:stretch>
            <a:fillRect/>
          </a:stretch>
        </p:blipFill>
        <p:spPr>
          <a:xfrm>
            <a:off x="496249" y="4457238"/>
            <a:ext cx="3213100" cy="1193800"/>
          </a:xfrm>
          <a:prstGeom prst="rect">
            <a:avLst/>
          </a:prstGeom>
        </p:spPr>
      </p:pic>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95447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err="1"/>
              <a:t>Hanlder</a:t>
            </a:r>
            <a:endParaRPr kumimoji="1" lang="en-US" altLang="zh-CN" dirty="0"/>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742756"/>
            <a:ext cx="1764814" cy="519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zh-CN" altLang="en-US" dirty="0"/>
              <a:t>编写基础服务类型</a:t>
            </a:r>
            <a:endParaRPr kumimoji="1" lang="en-US" altLang="zh-CN" dirty="0"/>
          </a:p>
          <a:p>
            <a:pPr>
              <a:lnSpc>
                <a:spcPct val="100000"/>
              </a:lnSpc>
            </a:pPr>
            <a:endParaRPr kumimoji="1" lang="en-US" altLang="zh-CN" dirty="0"/>
          </a:p>
        </p:txBody>
      </p:sp>
      <p:sp>
        <p:nvSpPr>
          <p:cNvPr id="2" name="矩形 1">
            <a:extLst>
              <a:ext uri="{FF2B5EF4-FFF2-40B4-BE49-F238E27FC236}">
                <a16:creationId xmlns:a16="http://schemas.microsoft.com/office/drawing/2014/main" id="{EE9C38A4-8F22-7045-81D2-2E2DA8AD7F32}"/>
              </a:ext>
            </a:extLst>
          </p:cNvPr>
          <p:cNvSpPr/>
          <p:nvPr/>
        </p:nvSpPr>
        <p:spPr>
          <a:xfrm>
            <a:off x="-122663" y="2262753"/>
            <a:ext cx="10069551" cy="3970318"/>
          </a:xfrm>
          <a:prstGeom prst="rect">
            <a:avLst/>
          </a:prstGeom>
        </p:spPr>
        <p:txBody>
          <a:bodyPr wrap="square">
            <a:spAutoFit/>
          </a:bodyPr>
          <a:lstStyle/>
          <a:p>
            <a:pPr marL="1028700" lvl="1" indent="-342900">
              <a:lnSpc>
                <a:spcPct val="100000"/>
              </a:lnSpc>
              <a:buAutoNum type="arabicPeriod"/>
            </a:pPr>
            <a:r>
              <a:rPr kumimoji="1" lang="en-US" altLang="zh-CN" dirty="0" err="1"/>
              <a:t>rpc</a:t>
            </a:r>
            <a:r>
              <a:rPr kumimoji="1" lang="zh-CN" altLang="en-US" dirty="0"/>
              <a:t> </a:t>
            </a:r>
            <a:r>
              <a:rPr kumimoji="1" lang="en-US" altLang="zh-CN" dirty="0"/>
              <a:t>service</a:t>
            </a:r>
            <a:r>
              <a:rPr kumimoji="1" lang="zh-CN" altLang="en-US" dirty="0"/>
              <a:t>：</a:t>
            </a:r>
            <a:r>
              <a:rPr kumimoji="1" lang="en-US" altLang="zh-CN" dirty="0" err="1">
                <a:solidFill>
                  <a:schemeClr val="accent2"/>
                </a:solidFill>
              </a:rPr>
              <a:t>rpc</a:t>
            </a:r>
            <a:r>
              <a:rPr kumimoji="1" lang="zh-CN" altLang="en-US" dirty="0">
                <a:solidFill>
                  <a:schemeClr val="accent2"/>
                </a:solidFill>
              </a:rPr>
              <a:t>类型的微服务</a:t>
            </a:r>
            <a:endParaRPr kumimoji="1" lang="en-US" altLang="zh-CN" dirty="0">
              <a:solidFill>
                <a:schemeClr val="accent2"/>
              </a:solidFill>
            </a:endParaRPr>
          </a:p>
          <a:p>
            <a:pPr marL="1028700" lvl="1" indent="-342900">
              <a:lnSpc>
                <a:spcPct val="100000"/>
              </a:lnSpc>
              <a:buAutoNum type="arabicPeriod"/>
            </a:pPr>
            <a:r>
              <a:rPr kumimoji="1" lang="en-US" altLang="zh-CN" dirty="0" err="1"/>
              <a:t>api</a:t>
            </a:r>
            <a:r>
              <a:rPr kumimoji="1" lang="zh-CN" altLang="en-US" dirty="0"/>
              <a:t> </a:t>
            </a:r>
            <a:r>
              <a:rPr kumimoji="1" lang="en-US" altLang="zh-CN" dirty="0"/>
              <a:t>service</a:t>
            </a:r>
            <a:r>
              <a:rPr kumimoji="1" lang="zh-CN" altLang="en-US" dirty="0"/>
              <a:t>：</a:t>
            </a:r>
            <a:r>
              <a:rPr kumimoji="1" lang="en-US" altLang="zh-CN" dirty="0" err="1">
                <a:solidFill>
                  <a:schemeClr val="accent2"/>
                </a:solidFill>
              </a:rPr>
              <a:t>api</a:t>
            </a:r>
            <a:r>
              <a:rPr kumimoji="1" lang="zh-CN" altLang="en-US" dirty="0">
                <a:solidFill>
                  <a:schemeClr val="accent2"/>
                </a:solidFill>
              </a:rPr>
              <a:t>类型的微服务，负责聚合</a:t>
            </a:r>
            <a:r>
              <a:rPr kumimoji="1" lang="en-US" altLang="zh-CN" dirty="0" err="1">
                <a:solidFill>
                  <a:schemeClr val="accent2"/>
                </a:solidFill>
              </a:rPr>
              <a:t>rpc</a:t>
            </a:r>
            <a:r>
              <a:rPr kumimoji="1" lang="zh-CN" altLang="en-US" dirty="0">
                <a:solidFill>
                  <a:schemeClr val="accent2"/>
                </a:solidFill>
              </a:rPr>
              <a:t>服务</a:t>
            </a:r>
            <a:endParaRPr kumimoji="1" lang="en-US" altLang="zh-CN" dirty="0">
              <a:solidFill>
                <a:schemeClr val="accent2"/>
              </a:solidFill>
            </a:endParaRPr>
          </a:p>
          <a:p>
            <a:pPr marL="1028700" lvl="1" indent="-342900">
              <a:lnSpc>
                <a:spcPct val="100000"/>
              </a:lnSpc>
              <a:buAutoNum type="arabicPeriod"/>
            </a:pPr>
            <a:r>
              <a:rPr kumimoji="1" lang="en-US" altLang="zh-CN" dirty="0"/>
              <a:t>web</a:t>
            </a:r>
            <a:r>
              <a:rPr kumimoji="1" lang="zh-CN" altLang="en-US" dirty="0"/>
              <a:t> </a:t>
            </a:r>
            <a:r>
              <a:rPr kumimoji="1" lang="en-US" altLang="zh-CN" dirty="0"/>
              <a:t>service</a:t>
            </a:r>
            <a:r>
              <a:rPr kumimoji="1" lang="zh-CN" altLang="en-US" dirty="0"/>
              <a:t>：</a:t>
            </a:r>
            <a:r>
              <a:rPr kumimoji="1" lang="en-US" altLang="zh-CN" dirty="0">
                <a:solidFill>
                  <a:schemeClr val="accent2"/>
                </a:solidFill>
              </a:rPr>
              <a:t>web</a:t>
            </a:r>
            <a:r>
              <a:rPr kumimoji="1" lang="zh-CN" altLang="en-US" dirty="0">
                <a:solidFill>
                  <a:schemeClr val="accent2"/>
                </a:solidFill>
              </a:rPr>
              <a:t>类型微服务，负责提供</a:t>
            </a:r>
            <a:r>
              <a:rPr kumimoji="1" lang="en-US" altLang="zh-CN" dirty="0">
                <a:solidFill>
                  <a:schemeClr val="accent2"/>
                </a:solidFill>
              </a:rPr>
              <a:t>restful</a:t>
            </a:r>
            <a:r>
              <a:rPr kumimoji="1" lang="zh-CN" altLang="en-US" dirty="0">
                <a:solidFill>
                  <a:schemeClr val="accent2"/>
                </a:solidFill>
              </a:rPr>
              <a:t>（</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028700" lvl="1" indent="-342900">
              <a:buFontTx/>
              <a:buAutoNum type="arabicPeriod"/>
            </a:pPr>
            <a:r>
              <a:rPr kumimoji="1" lang="en-US" altLang="zh-CN" dirty="0"/>
              <a:t>broker</a:t>
            </a:r>
            <a:r>
              <a:rPr kumimoji="1" lang="zh-CN" altLang="en-US" dirty="0"/>
              <a:t>：</a:t>
            </a:r>
            <a:r>
              <a:rPr kumimoji="1" lang="zh-CN" altLang="en-US" dirty="0">
                <a:solidFill>
                  <a:schemeClr val="accent2"/>
                </a:solidFill>
              </a:rPr>
              <a:t>异步消息模块</a:t>
            </a:r>
            <a:endParaRPr kumimoji="1" lang="en-US" altLang="zh-CN" dirty="0">
              <a:solidFill>
                <a:schemeClr val="accent2"/>
              </a:solidFill>
            </a:endParaRPr>
          </a:p>
          <a:p>
            <a:pPr marL="1028700" lvl="1" indent="-342900">
              <a:lnSpc>
                <a:spcPct val="100000"/>
              </a:lnSpc>
              <a:buAutoNum type="arabicPeriod"/>
            </a:pPr>
            <a:r>
              <a:rPr kumimoji="1" lang="en-US" altLang="zh-CN" dirty="0"/>
              <a:t>micro</a:t>
            </a:r>
            <a:r>
              <a:rPr kumimoji="1" lang="zh-CN" altLang="en-US" dirty="0"/>
              <a:t> </a:t>
            </a:r>
            <a:r>
              <a:rPr kumimoji="1" lang="en-US" altLang="zh-CN" dirty="0" err="1"/>
              <a:t>api</a:t>
            </a:r>
            <a:r>
              <a:rPr kumimoji="1" lang="zh-CN" altLang="en-US" dirty="0"/>
              <a:t>：</a:t>
            </a:r>
            <a:r>
              <a:rPr kumimoji="1" lang="en-US" altLang="zh-CN" dirty="0">
                <a:solidFill>
                  <a:schemeClr val="accent2"/>
                </a:solidFill>
              </a:rPr>
              <a:t>micro</a:t>
            </a:r>
            <a:r>
              <a:rPr kumimoji="1" lang="zh-CN" altLang="en-US" dirty="0">
                <a:solidFill>
                  <a:schemeClr val="accent2"/>
                </a:solidFill>
              </a:rPr>
              <a:t>网关工具集</a:t>
            </a:r>
            <a:endParaRPr kumimoji="1" lang="en-US" altLang="zh-CN" dirty="0">
              <a:solidFill>
                <a:schemeClr val="accent2"/>
              </a:solidFill>
            </a:endParaRPr>
          </a:p>
          <a:p>
            <a:pPr marL="1485900" lvl="2" indent="-342900">
              <a:buAutoNum type="arabicPeriod"/>
            </a:pPr>
            <a:r>
              <a:rPr kumimoji="1" lang="en-US" altLang="zh-CN" dirty="0" err="1"/>
              <a:t>rpc</a:t>
            </a:r>
            <a:r>
              <a:rPr kumimoji="1" lang="zh-CN" altLang="en-US" dirty="0"/>
              <a:t>：</a:t>
            </a:r>
            <a:r>
              <a:rPr kumimoji="1" lang="zh-CN" altLang="en-US" dirty="0">
                <a:solidFill>
                  <a:schemeClr val="accent2"/>
                </a:solidFill>
              </a:rPr>
              <a:t>负责代理</a:t>
            </a:r>
            <a:r>
              <a:rPr kumimoji="1" lang="en-US" altLang="zh-CN" dirty="0" err="1">
                <a:solidFill>
                  <a:schemeClr val="accent2"/>
                </a:solidFill>
              </a:rPr>
              <a:t>rpc</a:t>
            </a:r>
            <a:r>
              <a:rPr kumimoji="1" lang="zh-CN" altLang="en-US" dirty="0">
                <a:solidFill>
                  <a:schemeClr val="accent2"/>
                </a:solidFill>
              </a:rPr>
              <a:t>类型的微服务，向外暴露</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485900" lvl="2" indent="-342900">
              <a:buAutoNum type="arabicPeriod"/>
            </a:pPr>
            <a:r>
              <a:rPr kumimoji="1" lang="en-US" altLang="zh-CN" dirty="0" err="1"/>
              <a:t>api</a:t>
            </a:r>
            <a:r>
              <a:rPr kumimoji="1" lang="zh-CN" altLang="en-US" dirty="0"/>
              <a:t>：</a:t>
            </a:r>
            <a:r>
              <a:rPr kumimoji="1" lang="zh-CN" altLang="en-US" dirty="0">
                <a:solidFill>
                  <a:schemeClr val="accent2"/>
                </a:solidFill>
              </a:rPr>
              <a:t>负责代理</a:t>
            </a:r>
            <a:r>
              <a:rPr kumimoji="1" lang="en-US" altLang="zh-CN" dirty="0" err="1">
                <a:solidFill>
                  <a:schemeClr val="accent2"/>
                </a:solidFill>
              </a:rPr>
              <a:t>api</a:t>
            </a:r>
            <a:r>
              <a:rPr kumimoji="1" lang="zh-CN" altLang="en-US" dirty="0">
                <a:solidFill>
                  <a:schemeClr val="accent2"/>
                </a:solidFill>
              </a:rPr>
              <a:t>类型的微服务，向外暴露</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485900" lvl="2" indent="-342900">
              <a:buAutoNum type="arabicPeriod"/>
            </a:pPr>
            <a:r>
              <a:rPr kumimoji="1" lang="en-US" altLang="zh-CN" dirty="0"/>
              <a:t>event</a:t>
            </a:r>
            <a:r>
              <a:rPr kumimoji="1" lang="zh-CN" altLang="en-US" dirty="0"/>
              <a:t>：</a:t>
            </a:r>
            <a:r>
              <a:rPr kumimoji="1" lang="zh-CN" altLang="en-US" dirty="0">
                <a:solidFill>
                  <a:schemeClr val="accent2"/>
                </a:solidFill>
              </a:rPr>
              <a:t>以</a:t>
            </a:r>
            <a:r>
              <a:rPr kumimoji="1" lang="en-US" altLang="zh-CN" dirty="0">
                <a:solidFill>
                  <a:schemeClr val="accent2"/>
                </a:solidFill>
              </a:rPr>
              <a:t>http</a:t>
            </a:r>
            <a:r>
              <a:rPr kumimoji="1" lang="zh-CN" altLang="en-US" dirty="0">
                <a:solidFill>
                  <a:schemeClr val="accent2"/>
                </a:solidFill>
              </a:rPr>
              <a:t>形式暴露异步事件，也即是</a:t>
            </a:r>
            <a:r>
              <a:rPr kumimoji="1" lang="en-US" altLang="zh-CN" dirty="0">
                <a:solidFill>
                  <a:schemeClr val="accent2"/>
                </a:solidFill>
              </a:rPr>
              <a:t>broker</a:t>
            </a:r>
            <a:r>
              <a:rPr kumimoji="1" lang="zh-CN" altLang="en-US" dirty="0">
                <a:solidFill>
                  <a:schemeClr val="accent2"/>
                </a:solidFill>
              </a:rPr>
              <a:t>的能力</a:t>
            </a:r>
            <a:endParaRPr kumimoji="1" lang="en-US" altLang="zh-CN" dirty="0">
              <a:solidFill>
                <a:schemeClr val="accent2"/>
              </a:solidFill>
            </a:endParaRPr>
          </a:p>
          <a:p>
            <a:pPr marL="1485900" lvl="2" indent="-342900">
              <a:buAutoNum type="arabicPeriod"/>
            </a:pPr>
            <a:r>
              <a:rPr kumimoji="1" lang="en-US" altLang="zh-CN" dirty="0"/>
              <a:t>web</a:t>
            </a:r>
            <a:r>
              <a:rPr kumimoji="1" lang="zh-CN" altLang="en-US" dirty="0"/>
              <a:t>：</a:t>
            </a:r>
            <a:r>
              <a:rPr kumimoji="1" lang="zh-CN" altLang="en-US" dirty="0">
                <a:solidFill>
                  <a:schemeClr val="accent2"/>
                </a:solidFill>
              </a:rPr>
              <a:t>轻量的</a:t>
            </a:r>
            <a:r>
              <a:rPr kumimoji="1" lang="en-US" altLang="zh-CN" dirty="0">
                <a:solidFill>
                  <a:schemeClr val="accent2"/>
                </a:solidFill>
              </a:rPr>
              <a:t>HTTP</a:t>
            </a:r>
            <a:r>
              <a:rPr kumimoji="1" lang="zh-CN" altLang="en-US" dirty="0">
                <a:solidFill>
                  <a:schemeClr val="accent2"/>
                </a:solidFill>
              </a:rPr>
              <a:t>反向代理</a:t>
            </a:r>
            <a:endParaRPr kumimoji="1" lang="en-US" altLang="zh-CN" dirty="0">
              <a:solidFill>
                <a:schemeClr val="accent2"/>
              </a:solidFill>
            </a:endParaRPr>
          </a:p>
          <a:p>
            <a:pPr marL="1028700" lvl="1" indent="-342900">
              <a:buAutoNum type="arabicPeriod"/>
            </a:pPr>
            <a:r>
              <a:rPr kumimoji="1" lang="en-US" altLang="zh-CN" dirty="0"/>
              <a:t>config</a:t>
            </a:r>
            <a:r>
              <a:rPr kumimoji="1" lang="zh-CN" altLang="en-US" dirty="0"/>
              <a:t> </a:t>
            </a:r>
            <a:r>
              <a:rPr kumimoji="1" lang="en-US" altLang="zh-CN" dirty="0"/>
              <a:t>service</a:t>
            </a:r>
            <a:r>
              <a:rPr kumimoji="1" lang="zh-CN" altLang="en-US" dirty="0"/>
              <a:t>（基于文件</a:t>
            </a:r>
            <a:r>
              <a:rPr kumimoji="1" lang="en-US" altLang="zh-CN" dirty="0"/>
              <a:t>)</a:t>
            </a:r>
            <a:r>
              <a:rPr kumimoji="1" lang="zh-CN" altLang="en-US" dirty="0"/>
              <a:t>：</a:t>
            </a:r>
            <a:r>
              <a:rPr kumimoji="1" lang="zh-CN" altLang="en-US" dirty="0">
                <a:solidFill>
                  <a:schemeClr val="accent2"/>
                </a:solidFill>
              </a:rPr>
              <a:t>配置中心</a:t>
            </a:r>
            <a:endParaRPr kumimoji="1" lang="en-US" altLang="zh-CN" dirty="0">
              <a:solidFill>
                <a:schemeClr val="accent2"/>
              </a:solidFill>
            </a:endParaRPr>
          </a:p>
          <a:p>
            <a:pPr marL="1028700" lvl="1" indent="-342900">
              <a:buAutoNum type="arabicPeriod"/>
            </a:pPr>
            <a:r>
              <a:rPr kumimoji="1" lang="en-US" altLang="zh-CN" dirty="0"/>
              <a:t>shutdown</a:t>
            </a:r>
            <a:r>
              <a:rPr kumimoji="1" lang="zh-CN" altLang="en-US" dirty="0"/>
              <a:t>：</a:t>
            </a:r>
            <a:r>
              <a:rPr kumimoji="1" lang="zh-CN" altLang="en-US" dirty="0">
                <a:solidFill>
                  <a:schemeClr val="accent2"/>
                </a:solidFill>
              </a:rPr>
              <a:t>使用接口关闭服务</a:t>
            </a:r>
            <a:endParaRPr kumimoji="1" lang="en-US" altLang="zh-CN" dirty="0">
              <a:solidFill>
                <a:schemeClr val="accent2"/>
              </a:solidFill>
            </a:endParaRPr>
          </a:p>
          <a:p>
            <a:pPr marL="1028700" lvl="1" indent="-342900">
              <a:buAutoNum type="arabicPeriod"/>
            </a:pPr>
            <a:r>
              <a:rPr kumimoji="1" lang="en-US" altLang="zh-CN" dirty="0"/>
              <a:t>wrapper</a:t>
            </a:r>
            <a:r>
              <a:rPr kumimoji="1" lang="zh-CN" altLang="en-US" dirty="0"/>
              <a:t>：装饰</a:t>
            </a:r>
            <a:r>
              <a:rPr kumimoji="1" lang="zh-CN" altLang="en-US"/>
              <a:t>器接口</a:t>
            </a:r>
            <a:endParaRPr kumimoji="1" lang="en-US" altLang="zh-CN" dirty="0"/>
          </a:p>
          <a:p>
            <a:pPr marL="1485900" lvl="2" indent="-342900">
              <a:buAutoNum type="arabicPeriod"/>
            </a:pPr>
            <a:endParaRPr kumimoji="1" lang="en-US" altLang="zh-CN" dirty="0"/>
          </a:p>
          <a:p>
            <a:pPr marL="1485900" lvl="2" indent="-342900">
              <a:buAutoNum type="arabicPeriod"/>
            </a:pPr>
            <a:endParaRPr kumimoji="1" lang="en-US" altLang="zh-CN" dirty="0"/>
          </a:p>
        </p:txBody>
      </p:sp>
    </p:spTree>
    <p:extLst>
      <p:ext uri="{BB962C8B-B14F-4D97-AF65-F5344CB8AC3E}">
        <p14:creationId xmlns:p14="http://schemas.microsoft.com/office/powerpoint/2010/main" val="3394493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2212" y="1462554"/>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endParaRPr lang="en" altLang="zh-CN" dirty="0"/>
          </a:p>
          <a:p>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pic>
        <p:nvPicPr>
          <p:cNvPr id="2" name="图片 1">
            <a:extLst>
              <a:ext uri="{FF2B5EF4-FFF2-40B4-BE49-F238E27FC236}">
                <a16:creationId xmlns:a16="http://schemas.microsoft.com/office/drawing/2014/main" id="{206EAD73-8A3E-D44F-B6AE-AB8532D8B42B}"/>
              </a:ext>
            </a:extLst>
          </p:cNvPr>
          <p:cNvPicPr>
            <a:picLocks noChangeAspect="1"/>
          </p:cNvPicPr>
          <p:nvPr/>
        </p:nvPicPr>
        <p:blipFill>
          <a:blip r:embed="rId3"/>
          <a:stretch>
            <a:fillRect/>
          </a:stretch>
        </p:blipFill>
        <p:spPr>
          <a:xfrm>
            <a:off x="492212" y="2449233"/>
            <a:ext cx="5147365" cy="374650"/>
          </a:xfrm>
          <a:prstGeom prst="rect">
            <a:avLst/>
          </a:prstGeom>
        </p:spPr>
      </p:pic>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异步通信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8903399" cy="307777"/>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Go-Micro</a:t>
            </a:r>
            <a:r>
              <a:rPr lang="zh-CN" altLang="en-US" dirty="0"/>
              <a:t>中异步通信，其原则是</a:t>
            </a:r>
            <a:r>
              <a:rPr lang="en-US" altLang="zh-CN" dirty="0"/>
              <a:t>fire-and-forget</a:t>
            </a:r>
            <a:r>
              <a:rPr lang="zh-CN" altLang="en-US" dirty="0"/>
              <a:t>，也就是只管发送出去，它将消息的触达交给专业的</a:t>
            </a:r>
            <a:r>
              <a:rPr lang="en-US" altLang="zh-CN" dirty="0"/>
              <a:t>MQ</a:t>
            </a:r>
            <a:r>
              <a:rPr lang="zh-CN" altLang="en-US" dirty="0"/>
              <a:t>中间件</a:t>
            </a:r>
          </a:p>
        </p:txBody>
      </p:sp>
      <p:sp>
        <p:nvSpPr>
          <p:cNvPr id="8" name="Google Shape;399;p34">
            <a:extLst>
              <a:ext uri="{FF2B5EF4-FFF2-40B4-BE49-F238E27FC236}">
                <a16:creationId xmlns:a16="http://schemas.microsoft.com/office/drawing/2014/main" id="{9902CF78-1018-6841-8CE6-639297FC682A}"/>
              </a:ext>
            </a:extLst>
          </p:cNvPr>
          <p:cNvSpPr/>
          <p:nvPr/>
        </p:nvSpPr>
        <p:spPr>
          <a:xfrm>
            <a:off x="7642064" y="4133630"/>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400;p34">
            <a:extLst>
              <a:ext uri="{FF2B5EF4-FFF2-40B4-BE49-F238E27FC236}">
                <a16:creationId xmlns:a16="http://schemas.microsoft.com/office/drawing/2014/main" id="{516E85AC-34C9-354A-B132-9B32ADC36AF2}"/>
              </a:ext>
            </a:extLst>
          </p:cNvPr>
          <p:cNvSpPr/>
          <p:nvPr/>
        </p:nvSpPr>
        <p:spPr>
          <a:xfrm>
            <a:off x="7855425" y="4679691"/>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401;p34">
            <a:extLst>
              <a:ext uri="{FF2B5EF4-FFF2-40B4-BE49-F238E27FC236}">
                <a16:creationId xmlns:a16="http://schemas.microsoft.com/office/drawing/2014/main" id="{7D25ABC4-4D78-9A44-AD50-765A6174837B}"/>
              </a:ext>
            </a:extLst>
          </p:cNvPr>
          <p:cNvSpPr/>
          <p:nvPr/>
        </p:nvSpPr>
        <p:spPr>
          <a:xfrm>
            <a:off x="7855425" y="5093610"/>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405;p34">
            <a:extLst>
              <a:ext uri="{FF2B5EF4-FFF2-40B4-BE49-F238E27FC236}">
                <a16:creationId xmlns:a16="http://schemas.microsoft.com/office/drawing/2014/main" id="{5AB363BF-1D51-FF42-BD54-6892A9EFC99A}"/>
              </a:ext>
            </a:extLst>
          </p:cNvPr>
          <p:cNvSpPr/>
          <p:nvPr/>
        </p:nvSpPr>
        <p:spPr>
          <a:xfrm>
            <a:off x="5486400" y="4823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406;p34">
            <a:extLst>
              <a:ext uri="{FF2B5EF4-FFF2-40B4-BE49-F238E27FC236}">
                <a16:creationId xmlns:a16="http://schemas.microsoft.com/office/drawing/2014/main" id="{2186E308-BEC9-8346-94E0-4D94ED77C61E}"/>
              </a:ext>
            </a:extLst>
          </p:cNvPr>
          <p:cNvSpPr/>
          <p:nvPr/>
        </p:nvSpPr>
        <p:spPr>
          <a:xfrm>
            <a:off x="6096000" y="462647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407;p34">
            <a:extLst>
              <a:ext uri="{FF2B5EF4-FFF2-40B4-BE49-F238E27FC236}">
                <a16:creationId xmlns:a16="http://schemas.microsoft.com/office/drawing/2014/main" id="{9FB10DB3-B3A5-5C43-A632-DA0D7CE18327}"/>
              </a:ext>
            </a:extLst>
          </p:cNvPr>
          <p:cNvSpPr/>
          <p:nvPr/>
        </p:nvSpPr>
        <p:spPr>
          <a:xfrm>
            <a:off x="10283664" y="482296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408;p34">
            <a:extLst>
              <a:ext uri="{FF2B5EF4-FFF2-40B4-BE49-F238E27FC236}">
                <a16:creationId xmlns:a16="http://schemas.microsoft.com/office/drawing/2014/main" id="{F51ADFC7-3B29-2745-B783-8C7A6019896A}"/>
              </a:ext>
            </a:extLst>
          </p:cNvPr>
          <p:cNvSpPr/>
          <p:nvPr/>
        </p:nvSpPr>
        <p:spPr>
          <a:xfrm>
            <a:off x="10893264" y="462603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409;p34">
            <a:extLst>
              <a:ext uri="{FF2B5EF4-FFF2-40B4-BE49-F238E27FC236}">
                <a16:creationId xmlns:a16="http://schemas.microsoft.com/office/drawing/2014/main" id="{06C165AE-37D5-D14F-9A1A-8B096CCF600D}"/>
              </a:ext>
            </a:extLst>
          </p:cNvPr>
          <p:cNvSpPr/>
          <p:nvPr/>
        </p:nvSpPr>
        <p:spPr>
          <a:xfrm>
            <a:off x="10283664" y="599392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410;p34">
            <a:extLst>
              <a:ext uri="{FF2B5EF4-FFF2-40B4-BE49-F238E27FC236}">
                <a16:creationId xmlns:a16="http://schemas.microsoft.com/office/drawing/2014/main" id="{452251F8-C9F8-E94F-8C17-A3F7DCFF3B32}"/>
              </a:ext>
            </a:extLst>
          </p:cNvPr>
          <p:cNvSpPr/>
          <p:nvPr/>
        </p:nvSpPr>
        <p:spPr>
          <a:xfrm>
            <a:off x="10893264" y="579700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8" name="Google Shape;411;p34">
            <a:extLst>
              <a:ext uri="{FF2B5EF4-FFF2-40B4-BE49-F238E27FC236}">
                <a16:creationId xmlns:a16="http://schemas.microsoft.com/office/drawing/2014/main" id="{4E7000EA-FA42-7142-AFE5-9A1BEA69D357}"/>
              </a:ext>
            </a:extLst>
          </p:cNvPr>
          <p:cNvCxnSpPr>
            <a:stCxn id="12" idx="3"/>
            <a:endCxn id="8" idx="1"/>
          </p:cNvCxnSpPr>
          <p:nvPr/>
        </p:nvCxnSpPr>
        <p:spPr>
          <a:xfrm rot="10800000" flipH="1">
            <a:off x="6705600" y="5063972"/>
            <a:ext cx="936400" cy="400"/>
          </a:xfrm>
          <a:prstGeom prst="straightConnector1">
            <a:avLst/>
          </a:prstGeom>
          <a:noFill/>
          <a:ln w="9525" cap="flat" cmpd="sng">
            <a:solidFill>
              <a:srgbClr val="EE6800"/>
            </a:solidFill>
            <a:prstDash val="solid"/>
            <a:round/>
            <a:headEnd type="none" w="sm" len="sm"/>
            <a:tailEnd type="triangle" w="med" len="med"/>
          </a:ln>
        </p:spPr>
      </p:cxnSp>
      <p:sp>
        <p:nvSpPr>
          <p:cNvPr id="19" name="Google Shape;412;p34">
            <a:extLst>
              <a:ext uri="{FF2B5EF4-FFF2-40B4-BE49-F238E27FC236}">
                <a16:creationId xmlns:a16="http://schemas.microsoft.com/office/drawing/2014/main" id="{3A23F463-86B1-5B41-8454-A6254B064BD5}"/>
              </a:ext>
            </a:extLst>
          </p:cNvPr>
          <p:cNvSpPr/>
          <p:nvPr/>
        </p:nvSpPr>
        <p:spPr>
          <a:xfrm>
            <a:off x="10283664" y="3605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413;p34">
            <a:extLst>
              <a:ext uri="{FF2B5EF4-FFF2-40B4-BE49-F238E27FC236}">
                <a16:creationId xmlns:a16="http://schemas.microsoft.com/office/drawing/2014/main" id="{FE042272-2E4F-334A-8783-26D8C7CC86B8}"/>
              </a:ext>
            </a:extLst>
          </p:cNvPr>
          <p:cNvSpPr/>
          <p:nvPr/>
        </p:nvSpPr>
        <p:spPr>
          <a:xfrm>
            <a:off x="10893264" y="3394108"/>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 name="Google Shape;414;p34">
            <a:extLst>
              <a:ext uri="{FF2B5EF4-FFF2-40B4-BE49-F238E27FC236}">
                <a16:creationId xmlns:a16="http://schemas.microsoft.com/office/drawing/2014/main" id="{CFA0B632-3023-0F4B-9D6C-176BE764F038}"/>
              </a:ext>
            </a:extLst>
          </p:cNvPr>
          <p:cNvCxnSpPr>
            <a:stCxn id="14" idx="1"/>
            <a:endCxn id="8" idx="3"/>
          </p:cNvCxnSpPr>
          <p:nvPr/>
        </p:nvCxnSpPr>
        <p:spPr>
          <a:xfrm rot="10800000">
            <a:off x="9369264" y="5063936"/>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22" name="Google Shape;415;p34">
            <a:extLst>
              <a:ext uri="{FF2B5EF4-FFF2-40B4-BE49-F238E27FC236}">
                <a16:creationId xmlns:a16="http://schemas.microsoft.com/office/drawing/2014/main" id="{E0C276EA-E900-BE45-9F69-57556ECC4B9B}"/>
              </a:ext>
            </a:extLst>
          </p:cNvPr>
          <p:cNvCxnSpPr>
            <a:stCxn id="16" idx="1"/>
            <a:endCxn id="8" idx="2"/>
          </p:cNvCxnSpPr>
          <p:nvPr/>
        </p:nvCxnSpPr>
        <p:spPr>
          <a:xfrm rot="10800000">
            <a:off x="8505664" y="5994107"/>
            <a:ext cx="1778000" cy="240800"/>
          </a:xfrm>
          <a:prstGeom prst="bentConnector2">
            <a:avLst/>
          </a:prstGeom>
          <a:noFill/>
          <a:ln w="9525" cap="flat" cmpd="sng">
            <a:solidFill>
              <a:srgbClr val="EE6800"/>
            </a:solidFill>
            <a:prstDash val="solid"/>
            <a:round/>
            <a:headEnd type="none" w="sm" len="sm"/>
            <a:tailEnd type="triangle" w="med" len="med"/>
          </a:ln>
        </p:spPr>
      </p:cxnSp>
      <p:sp>
        <p:nvSpPr>
          <p:cNvPr id="23" name="Google Shape;416;p34">
            <a:extLst>
              <a:ext uri="{FF2B5EF4-FFF2-40B4-BE49-F238E27FC236}">
                <a16:creationId xmlns:a16="http://schemas.microsoft.com/office/drawing/2014/main" id="{E465EE46-C25A-3C43-B9D3-D9577774913C}"/>
              </a:ext>
            </a:extLst>
          </p:cNvPr>
          <p:cNvSpPr/>
          <p:nvPr/>
        </p:nvSpPr>
        <p:spPr>
          <a:xfrm>
            <a:off x="8099263" y="421301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 name="Google Shape;417;p34">
            <a:extLst>
              <a:ext uri="{FF2B5EF4-FFF2-40B4-BE49-F238E27FC236}">
                <a16:creationId xmlns:a16="http://schemas.microsoft.com/office/drawing/2014/main" id="{B4A291CC-C2D4-DF4D-8D6A-2823BCC77920}"/>
              </a:ext>
            </a:extLst>
          </p:cNvPr>
          <p:cNvCxnSpPr>
            <a:stCxn id="19" idx="1"/>
            <a:endCxn id="8" idx="0"/>
          </p:cNvCxnSpPr>
          <p:nvPr/>
        </p:nvCxnSpPr>
        <p:spPr>
          <a:xfrm flipH="1">
            <a:off x="8505664" y="3846372"/>
            <a:ext cx="1778000" cy="287200"/>
          </a:xfrm>
          <a:prstGeom prst="bentConnector2">
            <a:avLst/>
          </a:prstGeom>
          <a:noFill/>
          <a:ln w="9525" cap="flat" cmpd="sng">
            <a:solidFill>
              <a:srgbClr val="EE6800"/>
            </a:solidFill>
            <a:prstDash val="solid"/>
            <a:round/>
            <a:headEnd type="none" w="sm" len="sm"/>
            <a:tailEnd type="triangle" w="med" len="med"/>
          </a:ln>
        </p:spPr>
      </p:cxnSp>
      <p:sp>
        <p:nvSpPr>
          <p:cNvPr id="25" name="Google Shape;419;p34">
            <a:extLst>
              <a:ext uri="{FF2B5EF4-FFF2-40B4-BE49-F238E27FC236}">
                <a16:creationId xmlns:a16="http://schemas.microsoft.com/office/drawing/2014/main" id="{E477456A-BE7E-F348-8087-ADC4454FCFD8}"/>
              </a:ext>
            </a:extLst>
          </p:cNvPr>
          <p:cNvSpPr txBox="1"/>
          <p:nvPr/>
        </p:nvSpPr>
        <p:spPr>
          <a:xfrm>
            <a:off x="9172784" y="362115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420;p34">
            <a:extLst>
              <a:ext uri="{FF2B5EF4-FFF2-40B4-BE49-F238E27FC236}">
                <a16:creationId xmlns:a16="http://schemas.microsoft.com/office/drawing/2014/main" id="{73513B8F-8110-2C41-9A99-64E99EC7F681}"/>
              </a:ext>
            </a:extLst>
          </p:cNvPr>
          <p:cNvSpPr txBox="1"/>
          <p:nvPr/>
        </p:nvSpPr>
        <p:spPr>
          <a:xfrm>
            <a:off x="9540194" y="4852866"/>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421;p34">
            <a:extLst>
              <a:ext uri="{FF2B5EF4-FFF2-40B4-BE49-F238E27FC236}">
                <a16:creationId xmlns:a16="http://schemas.microsoft.com/office/drawing/2014/main" id="{352062AB-9DC9-DB47-B076-3CE0BF1EFDC0}"/>
              </a:ext>
            </a:extLst>
          </p:cNvPr>
          <p:cNvSpPr txBox="1"/>
          <p:nvPr/>
        </p:nvSpPr>
        <p:spPr>
          <a:xfrm>
            <a:off x="9160632" y="5998960"/>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422;p34">
            <a:extLst>
              <a:ext uri="{FF2B5EF4-FFF2-40B4-BE49-F238E27FC236}">
                <a16:creationId xmlns:a16="http://schemas.microsoft.com/office/drawing/2014/main" id="{2C229F4E-EF30-E54A-96B7-7AA0380F077C}"/>
              </a:ext>
            </a:extLst>
          </p:cNvPr>
          <p:cNvSpPr txBox="1"/>
          <p:nvPr/>
        </p:nvSpPr>
        <p:spPr>
          <a:xfrm>
            <a:off x="6908800" y="5123568"/>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pic>
        <p:nvPicPr>
          <p:cNvPr id="30" name="图片 29">
            <a:extLst>
              <a:ext uri="{FF2B5EF4-FFF2-40B4-BE49-F238E27FC236}">
                <a16:creationId xmlns:a16="http://schemas.microsoft.com/office/drawing/2014/main" id="{FABAD1B3-8C0A-EB4D-9A48-3C94067F7EA8}"/>
              </a:ext>
            </a:extLst>
          </p:cNvPr>
          <p:cNvPicPr>
            <a:picLocks noChangeAspect="1"/>
          </p:cNvPicPr>
          <p:nvPr/>
        </p:nvPicPr>
        <p:blipFill>
          <a:blip r:embed="rId2"/>
          <a:stretch>
            <a:fillRect/>
          </a:stretch>
        </p:blipFill>
        <p:spPr>
          <a:xfrm>
            <a:off x="534619" y="2716663"/>
            <a:ext cx="6629400" cy="876300"/>
          </a:xfrm>
          <a:prstGeom prst="rect">
            <a:avLst/>
          </a:prstGeom>
        </p:spPr>
      </p:pic>
    </p:spTree>
    <p:extLst>
      <p:ext uri="{BB962C8B-B14F-4D97-AF65-F5344CB8AC3E}">
        <p14:creationId xmlns:p14="http://schemas.microsoft.com/office/powerpoint/2010/main" val="3030653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3274749"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zh-CN" altLang="en-US" dirty="0"/>
              <a:t>框架对比</a:t>
            </a:r>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7"/>
            <a:ext cx="4799184" cy="2014779"/>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Go-Micro</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Spring</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Cloud</a:t>
            </a: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Microservice</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Mesh</a:t>
            </a:r>
          </a:p>
          <a:p>
            <a:pPr marL="342900" lvl="1" indent="-342900">
              <a:buFont typeface="Arial" panose="020B0604020202020204" pitchFamily="34" charset="0"/>
              <a:buAutoNum type="arabicPeriod"/>
            </a:pPr>
            <a:r>
              <a:rPr kumimoji="1" lang="zh-CN" altLang="en-US" sz="1600" dirty="0">
                <a:solidFill>
                  <a:schemeClr val="tx1"/>
                </a:solidFill>
              </a:rPr>
              <a:t>技术选型</a:t>
            </a: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21960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3929" y="1473913"/>
            <a:ext cx="5822400" cy="3474605"/>
          </a:xfrm>
        </p:spPr>
        <p:txBody>
          <a:bodyPr>
            <a:normAutofit/>
          </a:bodyPr>
          <a:lstStyle/>
          <a:p>
            <a:pPr marL="342900" indent="-342900">
              <a:buFont typeface="+mj-lt"/>
              <a:buAutoNum type="arabicPeriod" startAt="3"/>
            </a:pPr>
            <a:r>
              <a:rPr lang="zh-CN" altLang="en-US" sz="1800" dirty="0"/>
              <a:t>强大的内置类型和标准库</a:t>
            </a:r>
            <a:endParaRPr lang="en-US" altLang="zh-CN" sz="1800" dirty="0"/>
          </a:p>
          <a:p>
            <a:r>
              <a:rPr lang="zh-CN" altLang="en-US" i="1" dirty="0"/>
              <a:t> </a:t>
            </a:r>
            <a:r>
              <a:rPr lang="en" altLang="zh-CN" sz="1400" dirty="0"/>
              <a:t>Go </a:t>
            </a:r>
            <a:r>
              <a:rPr lang="zh-CN" altLang="en-US" sz="1400" dirty="0"/>
              <a:t>语言除了几乎所有语言都支持的简单内置类型</a:t>
            </a:r>
            <a:r>
              <a:rPr lang="en-US" altLang="zh-CN" sz="1400" dirty="0"/>
              <a:t>(</a:t>
            </a:r>
            <a:r>
              <a:rPr lang="zh-CN" altLang="en-US" sz="1400" dirty="0"/>
              <a:t>比如整型和浮点型等</a:t>
            </a:r>
            <a:r>
              <a:rPr lang="en-US" altLang="zh-CN" sz="1400" dirty="0"/>
              <a:t>)</a:t>
            </a:r>
            <a:r>
              <a:rPr lang="zh-CN" altLang="en-US" sz="1400" dirty="0"/>
              <a:t>外， 也内置了一些比较新的语言中内置的高级类型，比如数组、字符串、字典类型</a:t>
            </a:r>
            <a:r>
              <a:rPr lang="en-US" altLang="zh-CN" sz="1400" dirty="0"/>
              <a:t>(</a:t>
            </a:r>
            <a:r>
              <a:rPr lang="en" altLang="zh-CN" sz="1400" dirty="0"/>
              <a:t>map)</a:t>
            </a:r>
            <a:r>
              <a:rPr lang="zh-CN" altLang="en" sz="1400" dirty="0"/>
              <a:t>。</a:t>
            </a:r>
            <a:r>
              <a:rPr lang="en" altLang="zh-CN" sz="1400" dirty="0"/>
              <a:t>Go</a:t>
            </a:r>
            <a:r>
              <a:rPr lang="zh-CN" altLang="en-US" sz="1400" dirty="0"/>
              <a:t>语言的标准库覆盖网络、系统、加密、编码、图形等各个方面，可以直接使用标准库的 </a:t>
            </a:r>
            <a:r>
              <a:rPr lang="en" altLang="zh-CN" sz="1400" dirty="0"/>
              <a:t>http </a:t>
            </a:r>
            <a:r>
              <a:rPr lang="zh-CN" altLang="en-US" sz="1400" dirty="0"/>
              <a:t>包进行 </a:t>
            </a:r>
            <a:r>
              <a:rPr lang="en" altLang="zh-CN" sz="1400" dirty="0"/>
              <a:t>HTTP </a:t>
            </a:r>
            <a:r>
              <a:rPr lang="zh-CN" altLang="en-US" sz="1400" dirty="0"/>
              <a:t>协议的收发处理</a:t>
            </a:r>
            <a:r>
              <a:rPr lang="en-US" altLang="zh-CN" sz="1400" dirty="0"/>
              <a:t>;</a:t>
            </a:r>
            <a:r>
              <a:rPr lang="zh-CN" altLang="en-US" sz="1400" dirty="0"/>
              <a:t>网络库基于高性能的操作系统通信模型</a:t>
            </a:r>
            <a:r>
              <a:rPr lang="en-US" altLang="zh-CN" sz="1400" dirty="0"/>
              <a:t>(</a:t>
            </a:r>
            <a:r>
              <a:rPr lang="en" altLang="zh-CN" sz="1400" dirty="0"/>
              <a:t>Linux </a:t>
            </a:r>
            <a:r>
              <a:rPr lang="zh-CN" altLang="en-US" sz="1400" dirty="0"/>
              <a:t>的 </a:t>
            </a:r>
            <a:r>
              <a:rPr lang="en" altLang="zh-CN" sz="1400" dirty="0" err="1"/>
              <a:t>epoll</a:t>
            </a:r>
            <a:r>
              <a:rPr lang="zh-CN" altLang="en" sz="1400" dirty="0"/>
              <a:t>、</a:t>
            </a:r>
            <a:r>
              <a:rPr lang="en" altLang="zh-CN" sz="1400" dirty="0"/>
              <a:t>Windows </a:t>
            </a:r>
            <a:r>
              <a:rPr lang="zh-CN" altLang="en-US" sz="1400" dirty="0"/>
              <a:t>的 </a:t>
            </a:r>
            <a:r>
              <a:rPr lang="en" altLang="zh-CN" sz="1400" dirty="0"/>
              <a:t>IOCP);</a:t>
            </a:r>
            <a:r>
              <a:rPr lang="zh-CN" altLang="en-US" sz="1400" dirty="0"/>
              <a:t>所有的加密、编码都内建支持，不需要再从第三方开发者处获取。</a:t>
            </a:r>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384721"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Go-Micro</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Spring</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Cloud</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204345"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VS</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Spring</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Cloud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903921687"/>
              </p:ext>
            </p:extLst>
          </p:nvPr>
        </p:nvGraphicFramePr>
        <p:xfrm>
          <a:off x="138929" y="2168613"/>
          <a:ext cx="11831438" cy="447698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Go-Micro</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Spring</a:t>
                      </a:r>
                      <a:r>
                        <a:rPr lang="zh-CN" altLang="en-US" sz="1800" b="1" kern="1200" dirty="0">
                          <a:solidFill>
                            <a:schemeClr val="lt1"/>
                          </a:solidFill>
                          <a:latin typeface="+mn-lt"/>
                          <a:ea typeface="+mn-ea"/>
                          <a:cs typeface="+mn-cs"/>
                        </a:rPr>
                        <a:t> </a:t>
                      </a:r>
                      <a:r>
                        <a:rPr lang="en-US" altLang="zh-CN" sz="1800" b="1" kern="1200" dirty="0">
                          <a:solidFill>
                            <a:schemeClr val="lt1"/>
                          </a:solidFill>
                          <a:latin typeface="+mn-lt"/>
                          <a:ea typeface="+mn-ea"/>
                          <a:cs typeface="+mn-cs"/>
                        </a:rPr>
                        <a:t>Cloud</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语言</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Golang</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Java</a:t>
                      </a: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官方活跃度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不活跃，成员变动大，且</a:t>
                      </a:r>
                      <a:r>
                        <a:rPr lang="en-US" altLang="zh-CN" sz="1100" kern="1200" dirty="0">
                          <a:solidFill>
                            <a:srgbClr val="000000"/>
                          </a:solidFill>
                          <a:latin typeface="+mn-lt"/>
                          <a:ea typeface="Arial" panose="020B0604020202020204"/>
                          <a:cs typeface="Arial" panose="020B0604020202020204"/>
                          <a:sym typeface="Arial" panose="020B0604020202020204"/>
                        </a:rPr>
                        <a:t>Go-Micro</a:t>
                      </a:r>
                      <a:r>
                        <a:rPr lang="zh-CN" altLang="en-US" sz="1100" kern="1200" dirty="0">
                          <a:solidFill>
                            <a:srgbClr val="000000"/>
                          </a:solidFill>
                          <a:latin typeface="+mn-lt"/>
                          <a:ea typeface="Arial" panose="020B0604020202020204"/>
                          <a:cs typeface="Arial" panose="020B0604020202020204"/>
                          <a:sym typeface="Arial" panose="020B0604020202020204"/>
                        </a:rPr>
                        <a:t>已私有化，社区处于停滞状态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活跃，互联网厂商都有主要组件的支持，或二开，比如</a:t>
                      </a:r>
                      <a:r>
                        <a:rPr lang="en-US" altLang="zh-CN" sz="1100" kern="1200" dirty="0">
                          <a:solidFill>
                            <a:srgbClr val="000000"/>
                          </a:solidFill>
                          <a:latin typeface="+mn-lt"/>
                          <a:ea typeface="Arial" panose="020B0604020202020204"/>
                          <a:cs typeface="Arial" panose="020B0604020202020204"/>
                          <a:sym typeface="Arial" panose="020B0604020202020204"/>
                        </a:rPr>
                        <a:t>Spring</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Cloud</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Alibaba</a:t>
                      </a:r>
                      <a:r>
                        <a:rPr lang="zh-CN" altLang="en-US" sz="1100" kern="1200" dirty="0">
                          <a:solidFill>
                            <a:srgbClr val="000000"/>
                          </a:solidFill>
                          <a:latin typeface="+mn-lt"/>
                          <a:ea typeface="Arial" panose="020B0604020202020204"/>
                          <a:cs typeface="Arial" panose="020B0604020202020204"/>
                          <a:sym typeface="Arial" panose="020B0604020202020204"/>
                        </a:rPr>
                        <a:t>。</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生态环境处于微服务最好水平</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445922">
                <a:tc>
                  <a:txBody>
                    <a:bodyPr/>
                    <a:lstStyle/>
                    <a:p>
                      <a:pPr algn="ctr"/>
                      <a:r>
                        <a:rPr lang="zh-CN" altLang="en-US" dirty="0">
                          <a:solidFill>
                            <a:schemeClr val="bg1"/>
                          </a:solidFill>
                        </a:rPr>
                        <a:t>版本兼容度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差，新版本经常不兼容老版本，破坏变动频繁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良好，基本保证兼容或老版本持续修复</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745404">
                <a:tc>
                  <a:txBody>
                    <a:bodyPr/>
                    <a:lstStyle/>
                    <a:p>
                      <a:pPr algn="ctr"/>
                      <a:r>
                        <a:rPr lang="zh-CN" altLang="en-US" dirty="0">
                          <a:solidFill>
                            <a:schemeClr val="bg1"/>
                          </a:solidFill>
                        </a:rPr>
                        <a:t>组件支持度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支持</a:t>
                      </a:r>
                      <a:r>
                        <a:rPr lang="en-US" altLang="zh-CN" sz="1100" kern="1200" dirty="0" err="1">
                          <a:solidFill>
                            <a:srgbClr val="000000"/>
                          </a:solidFill>
                          <a:latin typeface="+mn-lt"/>
                          <a:ea typeface="Arial" panose="020B0604020202020204"/>
                          <a:cs typeface="Arial" panose="020B0604020202020204"/>
                          <a:sym typeface="Arial" panose="020B0604020202020204"/>
                        </a:rPr>
                        <a:t>Opentracing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Consul</a:t>
                      </a:r>
                      <a:r>
                        <a:rPr lang="zh-CN" altLang="en-US" sz="1100" kern="1200" dirty="0">
                          <a:solidFill>
                            <a:srgbClr val="000000"/>
                          </a:solidFill>
                          <a:latin typeface="+mn-lt"/>
                          <a:ea typeface="Arial" panose="020B0604020202020204"/>
                          <a:cs typeface="Arial" panose="020B0604020202020204"/>
                          <a:sym typeface="Arial" panose="020B0604020202020204"/>
                        </a:rPr>
                        <a:t>等常见组件，但是特性少，与框架集成度不高。</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100" kern="1200" dirty="0">
                          <a:solidFill>
                            <a:srgbClr val="000000"/>
                          </a:solidFill>
                          <a:latin typeface="+mn-lt"/>
                          <a:ea typeface="Arial" panose="020B0604020202020204"/>
                          <a:cs typeface="Arial" panose="020B0604020202020204"/>
                          <a:sym typeface="Arial" panose="020B0604020202020204"/>
                        </a:rPr>
                        <a:t>API</a:t>
                      </a:r>
                      <a:r>
                        <a:rPr lang="zh-CN" altLang="en-US" sz="1100" kern="1200" dirty="0">
                          <a:solidFill>
                            <a:srgbClr val="000000"/>
                          </a:solidFill>
                          <a:latin typeface="+mn-lt"/>
                          <a:ea typeface="Arial" panose="020B0604020202020204"/>
                          <a:cs typeface="Arial" panose="020B0604020202020204"/>
                          <a:sym typeface="Arial" panose="020B0604020202020204"/>
                        </a:rPr>
                        <a:t>网关、流控、追踪、分布式事务等高级特性官方支持度差，经常需要改动源码支持三方组件或自行参考三方接口接入</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受益于</a:t>
                      </a:r>
                      <a:r>
                        <a:rPr lang="en-US" altLang="zh-CN" sz="1100" kern="1200" dirty="0">
                          <a:solidFill>
                            <a:srgbClr val="000000"/>
                          </a:solidFill>
                          <a:latin typeface="+mn-lt"/>
                          <a:ea typeface="Arial" panose="020B0604020202020204"/>
                          <a:cs typeface="Arial" panose="020B0604020202020204"/>
                          <a:sym typeface="Arial" panose="020B0604020202020204"/>
                        </a:rPr>
                        <a:t>Java</a:t>
                      </a:r>
                      <a:r>
                        <a:rPr lang="zh-CN" altLang="en-US" sz="1100" kern="1200" dirty="0">
                          <a:solidFill>
                            <a:srgbClr val="000000"/>
                          </a:solidFill>
                          <a:latin typeface="+mn-lt"/>
                          <a:ea typeface="Arial" panose="020B0604020202020204"/>
                          <a:cs typeface="Arial" panose="020B0604020202020204"/>
                          <a:sym typeface="Arial" panose="020B0604020202020204"/>
                        </a:rPr>
                        <a:t> 近</a:t>
                      </a:r>
                      <a:r>
                        <a:rPr lang="en-US" altLang="zh-CN" sz="1100" kern="1200" dirty="0">
                          <a:solidFill>
                            <a:srgbClr val="000000"/>
                          </a:solidFill>
                          <a:latin typeface="+mn-lt"/>
                          <a:ea typeface="Arial" panose="020B0604020202020204"/>
                          <a:cs typeface="Arial" panose="020B0604020202020204"/>
                          <a:sym typeface="Arial" panose="020B0604020202020204"/>
                        </a:rPr>
                        <a:t>30</a:t>
                      </a:r>
                      <a:r>
                        <a:rPr lang="zh-CN" altLang="en-US" sz="1100" kern="1200" dirty="0">
                          <a:solidFill>
                            <a:srgbClr val="000000"/>
                          </a:solidFill>
                          <a:latin typeface="+mn-lt"/>
                          <a:ea typeface="Arial" panose="020B0604020202020204"/>
                          <a:cs typeface="Arial" panose="020B0604020202020204"/>
                          <a:sym typeface="Arial" panose="020B0604020202020204"/>
                        </a:rPr>
                        <a:t>年的生态积累，支持几乎常见的组件，也是事实上的微服务全套解决方案标准。</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高级特性都有大厂出品的</a:t>
                      </a:r>
                      <a:r>
                        <a:rPr lang="en-US" altLang="zh-CN" sz="1100" kern="1200" dirty="0">
                          <a:solidFill>
                            <a:srgbClr val="000000"/>
                          </a:solidFill>
                          <a:latin typeface="+mn-lt"/>
                          <a:ea typeface="Arial" panose="020B0604020202020204"/>
                          <a:cs typeface="Arial" panose="020B0604020202020204"/>
                          <a:sym typeface="Arial" panose="020B0604020202020204"/>
                        </a:rPr>
                        <a:t>Starter</a:t>
                      </a:r>
                      <a:r>
                        <a:rPr lang="zh-CN" altLang="en-US" sz="1100" kern="1200" dirty="0">
                          <a:solidFill>
                            <a:srgbClr val="000000"/>
                          </a:solidFill>
                          <a:latin typeface="+mn-lt"/>
                          <a:ea typeface="Arial" panose="020B0604020202020204"/>
                          <a:cs typeface="Arial" panose="020B0604020202020204"/>
                          <a:sym typeface="Arial" panose="020B0604020202020204"/>
                        </a:rPr>
                        <a:t>组件支持，如</a:t>
                      </a:r>
                      <a:r>
                        <a:rPr lang="en-US" altLang="zh-CN" sz="1100" kern="1200" dirty="0" err="1">
                          <a:solidFill>
                            <a:srgbClr val="000000"/>
                          </a:solidFill>
                          <a:latin typeface="+mn-lt"/>
                          <a:ea typeface="Arial" panose="020B0604020202020204"/>
                          <a:cs typeface="Arial" panose="020B0604020202020204"/>
                          <a:sym typeface="Arial" panose="020B0604020202020204"/>
                        </a:rPr>
                        <a:t>Skywalking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RocketMQ</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MySQL</a:t>
                      </a:r>
                      <a:r>
                        <a:rPr lang="zh-CN" altLang="en-US" sz="1100" kern="1200" dirty="0">
                          <a:solidFill>
                            <a:srgbClr val="000000"/>
                          </a:solidFill>
                          <a:latin typeface="+mn-lt"/>
                          <a:ea typeface="Arial" panose="020B0604020202020204"/>
                          <a:cs typeface="Arial" panose="020B0604020202020204"/>
                          <a:sym typeface="Arial" panose="020B0604020202020204"/>
                        </a:rPr>
                        <a:t>等</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2629982416"/>
                  </a:ext>
                </a:extLst>
              </a:tr>
              <a:tr h="445922">
                <a:tc>
                  <a:txBody>
                    <a:bodyPr/>
                    <a:lstStyle/>
                    <a:p>
                      <a:pPr algn="ctr"/>
                      <a:r>
                        <a:rPr lang="zh-CN" altLang="en-US" dirty="0">
                          <a:solidFill>
                            <a:schemeClr val="bg1"/>
                          </a:solidFill>
                        </a:rPr>
                        <a:t>复杂度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简单，容易上手，但是需要较强学习与动手能力开发周围配套</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较简单，生态成体系，学习曲线平稳，但封装程度高，掌握全局难度大</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396297284"/>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不完整，只有工具可以查看服务列表、上下线服务等基础功能</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配置管理、服务发现、流控、网关、安全与认证、分布式会话、集群状态管理等都有较好的解决方案或三方互联网开源的方案</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mn-ea"/>
                          <a:cs typeface="Arial" panose="020B0604020202020204"/>
                          <a:sym typeface="Arial" panose="020B0604020202020204"/>
                        </a:rPr>
                        <a:t>Go-Micro</a:t>
                      </a:r>
                      <a:r>
                        <a:rPr lang="zh-CN" altLang="en-US" sz="1400" kern="1200" dirty="0">
                          <a:solidFill>
                            <a:srgbClr val="000000"/>
                          </a:solidFill>
                          <a:latin typeface="+mn-lt"/>
                          <a:ea typeface="+mn-ea"/>
                          <a:cs typeface="Arial" panose="020B0604020202020204"/>
                          <a:sym typeface="Arial" panose="020B0604020202020204"/>
                        </a:rPr>
                        <a:t>强在简单，适用于小型、复杂度不高的业务项目；同时也可以用于学习微服务工作原理、</a:t>
                      </a:r>
                      <a:r>
                        <a:rPr lang="en-US" altLang="zh-CN" sz="1400" kern="1200" dirty="0">
                          <a:solidFill>
                            <a:srgbClr val="000000"/>
                          </a:solidFill>
                          <a:latin typeface="+mn-lt"/>
                          <a:ea typeface="+mn-ea"/>
                          <a:cs typeface="Arial" panose="020B0604020202020204"/>
                          <a:sym typeface="Arial" panose="020B0604020202020204"/>
                        </a:rPr>
                        <a:t>Golang</a:t>
                      </a:r>
                      <a:r>
                        <a:rPr lang="zh-CN" altLang="en-US" sz="1400" kern="1200" dirty="0">
                          <a:solidFill>
                            <a:srgbClr val="000000"/>
                          </a:solidFill>
                          <a:latin typeface="+mn-lt"/>
                          <a:ea typeface="+mn-ea"/>
                          <a:cs typeface="Arial" panose="020B0604020202020204"/>
                          <a:sym typeface="Arial" panose="020B0604020202020204"/>
                        </a:rPr>
                        <a:t>特性。</a:t>
                      </a:r>
                      <a:endParaRPr lang="en-US" altLang="zh-CN" sz="1400" kern="1200" dirty="0">
                        <a:solidFill>
                          <a:srgbClr val="000000"/>
                        </a:solidFill>
                        <a:latin typeface="+mn-lt"/>
                        <a:ea typeface="+mn-ea"/>
                        <a:cs typeface="Arial" panose="020B0604020202020204"/>
                        <a:sym typeface="Arial" panose="020B0604020202020204"/>
                      </a:endParaRPr>
                    </a:p>
                    <a:p>
                      <a:pPr marL="0" indent="0" algn="l" defTabSz="914400" rtl="0" eaLnBrk="1" latinLnBrk="0" hangingPunct="1">
                        <a:buClr>
                          <a:srgbClr val="000000"/>
                        </a:buClr>
                        <a:buSzPts val="1350"/>
                        <a:buFontTx/>
                        <a:buNone/>
                      </a:pPr>
                      <a:endParaRPr lang="zh-CN" altLang="en-US"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Spring</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Cloud</a:t>
                      </a:r>
                      <a:r>
                        <a:rPr lang="zh-CN" altLang="en-US" sz="1400" kern="1200" dirty="0">
                          <a:solidFill>
                            <a:srgbClr val="000000"/>
                          </a:solidFill>
                          <a:latin typeface="+mn-lt"/>
                          <a:cs typeface="Arial" panose="020B0604020202020204"/>
                          <a:sym typeface="Arial" panose="020B0604020202020204"/>
                        </a:rPr>
                        <a:t>是绝大多数互联网和传统厂商选择的分布式应用开发框架，稳定、配套全、社区活跃，因为完成度高，使用简单但是理解全盘难度大，对使用者要求要高得多，同时也是漏洞攻击的重点方向。</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741374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6758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概念对比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157850898"/>
              </p:ext>
            </p:extLst>
          </p:nvPr>
        </p:nvGraphicFramePr>
        <p:xfrm>
          <a:off x="169925" y="2106621"/>
          <a:ext cx="11831438" cy="4671364"/>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概念</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将传统单体应用拆分成业务逻辑单元服务的服务集群</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zh-CN" altLang="en-US" sz="1400" kern="1200" dirty="0">
                          <a:solidFill>
                            <a:srgbClr val="000000"/>
                          </a:solidFill>
                          <a:latin typeface="+mn-lt"/>
                          <a:ea typeface="Arial" panose="020B0604020202020204"/>
                          <a:cs typeface="Arial" panose="020B0604020202020204"/>
                          <a:sym typeface="Arial" panose="020B0604020202020204"/>
                        </a:rPr>
                        <a:t>微服务</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形成服务网格</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核心组件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通过在服务中集成框架组件，完成微服务的注册发现、负载均衡、流量管理等。</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框架代码嵌入业务代码，所有逻辑是运行在一个进程当中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将微服务常用的组件下沉到运行环境中（</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进程），业务服务不再关心微服务的注册发现、流量控制等传统能力。</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框架代码不需要嵌入业务代码，只需要业务集成与</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通信的</a:t>
                      </a:r>
                      <a:r>
                        <a:rPr lang="en-US" altLang="zh-CN" sz="1400" kern="1200" dirty="0">
                          <a:solidFill>
                            <a:srgbClr val="000000"/>
                          </a:solidFill>
                          <a:latin typeface="+mn-lt"/>
                          <a:ea typeface="Arial" panose="020B0604020202020204"/>
                          <a:cs typeface="Arial" panose="020B0604020202020204"/>
                          <a:sym typeface="Arial" panose="020B0604020202020204"/>
                        </a:rPr>
                        <a:t>SDK</a:t>
                      </a: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所有逻辑运行在至少两个进程（</a:t>
                      </a:r>
                      <a:r>
                        <a:rPr lang="en-US" altLang="zh-CN" sz="1400" kern="1200" dirty="0">
                          <a:solidFill>
                            <a:srgbClr val="000000"/>
                          </a:solidFill>
                          <a:latin typeface="+mn-lt"/>
                          <a:ea typeface="Arial" panose="020B0604020202020204"/>
                          <a:cs typeface="Arial" panose="020B0604020202020204"/>
                          <a:sym typeface="Arial" panose="020B0604020202020204"/>
                        </a:rPr>
                        <a:t>Service</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340120">
                <a:tc>
                  <a:txBody>
                    <a:bodyPr/>
                    <a:lstStyle/>
                    <a:p>
                      <a:pPr algn="ctr"/>
                      <a:r>
                        <a:rPr lang="zh-CN" altLang="en-US" dirty="0">
                          <a:solidFill>
                            <a:schemeClr val="bg1"/>
                          </a:solidFill>
                        </a:rPr>
                        <a:t>通信方式</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进程之间直接通信，性能较高</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-&gt;A</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流量劫持，通信层面多了一层</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，有性能损耗</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依赖于框架实现，不同的框架有不同的实现方式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通过控制面管理服务，</a:t>
                      </a:r>
                      <a:r>
                        <a:rPr lang="en-US" altLang="zh-CN" sz="1400" kern="1200" dirty="0">
                          <a:solidFill>
                            <a:srgbClr val="000000"/>
                          </a:solidFill>
                          <a:latin typeface="+mn-lt"/>
                          <a:ea typeface="Arial" panose="020B0604020202020204"/>
                          <a:cs typeface="Arial" panose="020B0604020202020204"/>
                          <a:sym typeface="Arial" panose="020B0604020202020204"/>
                        </a:rPr>
                        <a:t>Mesh</a:t>
                      </a:r>
                      <a:r>
                        <a:rPr lang="zh-CN" altLang="en-US" sz="1400" kern="1200" dirty="0">
                          <a:solidFill>
                            <a:srgbClr val="000000"/>
                          </a:solidFill>
                          <a:latin typeface="+mn-lt"/>
                          <a:ea typeface="Arial" panose="020B0604020202020204"/>
                          <a:cs typeface="Arial" panose="020B0604020202020204"/>
                          <a:sym typeface="Arial" panose="020B0604020202020204"/>
                        </a:rPr>
                        <a:t>只需要一套控制面可以管理所有接入的微服务</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架构本质也是微服务架构，也被称为</a:t>
                      </a:r>
                      <a:r>
                        <a:rPr lang="en-US" altLang="zh-CN" sz="1400" kern="1200" dirty="0">
                          <a:solidFill>
                            <a:srgbClr val="000000"/>
                          </a:solidFill>
                          <a:latin typeface="+mn-lt"/>
                          <a:cs typeface="Arial" panose="020B0604020202020204"/>
                          <a:sym typeface="Arial" panose="020B0604020202020204"/>
                        </a:rPr>
                        <a:t>Microservice</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2.0</a:t>
                      </a:r>
                      <a:r>
                        <a:rPr lang="zh-CN" altLang="en-US" sz="1400" kern="1200" dirty="0">
                          <a:solidFill>
                            <a:srgbClr val="000000"/>
                          </a:solidFill>
                          <a:latin typeface="+mn-lt"/>
                          <a:cs typeface="Arial" panose="020B0604020202020204"/>
                          <a:sym typeface="Arial" panose="020B0604020202020204"/>
                        </a:rPr>
                        <a:t>。传统的微服务时代需要框架实现注册发现、负载均衡等功能并集成到软件中，与业务代码一起运行，而</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时代，业务服务不再关注这些功能，只需要将服务与接口暴露给</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会负责管理服务信息，与控制面配合完成微服务的通信、治理。</a:t>
                      </a:r>
                      <a:endParaRPr lang="en-US" altLang="zh-CN" sz="1400" kern="1200" dirty="0">
                        <a:solidFill>
                          <a:srgbClr val="000000"/>
                        </a:solidFill>
                        <a:latin typeface="+mn-lt"/>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通过</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注册服务，同时基于流量劫持，控制服务流量、限流、负载均衡等，所以</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可以做到语言因素最小化，所有语言的</a:t>
                      </a:r>
                      <a:r>
                        <a:rPr lang="en-US" altLang="zh-CN" sz="1400" kern="1200" dirty="0">
                          <a:solidFill>
                            <a:srgbClr val="000000"/>
                          </a:solidFill>
                          <a:latin typeface="+mn-lt"/>
                          <a:cs typeface="Arial" panose="020B0604020202020204"/>
                          <a:sym typeface="Arial" panose="020B0604020202020204"/>
                        </a:rPr>
                        <a:t>SDK</a:t>
                      </a:r>
                      <a:r>
                        <a:rPr lang="zh-CN" altLang="en-US" sz="1400" kern="1200" dirty="0">
                          <a:solidFill>
                            <a:srgbClr val="000000"/>
                          </a:solidFill>
                          <a:latin typeface="+mn-lt"/>
                          <a:cs typeface="Arial" panose="020B0604020202020204"/>
                          <a:sym typeface="Arial" panose="020B0604020202020204"/>
                        </a:rPr>
                        <a:t>（或者</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配置协议）共用一套</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1526678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工作方式对比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4044140316"/>
              </p:ext>
            </p:extLst>
          </p:nvPr>
        </p:nvGraphicFramePr>
        <p:xfrm>
          <a:off x="247417" y="2796632"/>
          <a:ext cx="11635559" cy="2800247"/>
        </p:xfrm>
        <a:graphic>
          <a:graphicData uri="http://schemas.openxmlformats.org/drawingml/2006/table">
            <a:tbl>
              <a:tblPr firstRow="1" bandRow="1">
                <a:tableStyleId>{5C22544A-7EE6-4342-B048-85BDC9FD1C3A}</a:tableStyleId>
              </a:tblPr>
              <a:tblGrid>
                <a:gridCol w="5772692">
                  <a:extLst>
                    <a:ext uri="{9D8B030D-6E8A-4147-A177-3AD203B41FA5}">
                      <a16:colId xmlns:a16="http://schemas.microsoft.com/office/drawing/2014/main" val="1728107280"/>
                    </a:ext>
                  </a:extLst>
                </a:gridCol>
                <a:gridCol w="5862867">
                  <a:extLst>
                    <a:ext uri="{9D8B030D-6E8A-4147-A177-3AD203B41FA5}">
                      <a16:colId xmlns:a16="http://schemas.microsoft.com/office/drawing/2014/main" val="145589999"/>
                    </a:ext>
                  </a:extLst>
                </a:gridCol>
              </a:tblGrid>
              <a:tr h="353661">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2434487">
                <a:tc>
                  <a:txBody>
                    <a:bodyPr/>
                    <a:lstStyle/>
                    <a:p>
                      <a:pPr marL="0" indent="0">
                        <a:buClr>
                          <a:srgbClr val="000000"/>
                        </a:buClr>
                        <a:buSzPts val="1350"/>
                        <a:buFontTx/>
                        <a:buNone/>
                      </a:pPr>
                      <a:endParaRPr lang="en-US" altLang="zh-CN" sz="1100" kern="1200" dirty="0">
                        <a:solidFill>
                          <a:srgbClr val="000000"/>
                        </a:solidFill>
                        <a:latin typeface="+mn-lt"/>
                        <a:cs typeface="Arial" panose="020B0604020202020204"/>
                        <a:sym typeface="Arial" panose="020B0604020202020204"/>
                      </a:endParaRPr>
                    </a:p>
                  </a:txBody>
                  <a:tcPr/>
                </a:tc>
                <a:tc>
                  <a:txBody>
                    <a:bodyPr/>
                    <a:lstStyle/>
                    <a:p>
                      <a:endParaRPr lang="en-US" altLang="zh-CN" sz="1100" kern="1200" dirty="0">
                        <a:solidFill>
                          <a:srgbClr val="000000"/>
                        </a:solidFill>
                        <a:latin typeface="+mn-lt"/>
                        <a:cs typeface="Arial" panose="020B0604020202020204"/>
                        <a:sym typeface="Arial" panose="020B0604020202020204"/>
                      </a:endParaRPr>
                    </a:p>
                  </a:txBody>
                  <a:tcPr/>
                </a:tc>
                <a:extLst>
                  <a:ext uri="{0D108BD9-81ED-4DB2-BD59-A6C34878D82A}">
                    <a16:rowId xmlns:a16="http://schemas.microsoft.com/office/drawing/2014/main" val="3437353177"/>
                  </a:ext>
                </a:extLst>
              </a:tr>
            </a:tbl>
          </a:graphicData>
        </a:graphic>
      </p:graphicFrame>
      <p:pic>
        <p:nvPicPr>
          <p:cNvPr id="9" name="图片 8">
            <a:extLst>
              <a:ext uri="{FF2B5EF4-FFF2-40B4-BE49-F238E27FC236}">
                <a16:creationId xmlns:a16="http://schemas.microsoft.com/office/drawing/2014/main" id="{5F76A227-4325-F64E-9F26-3304D0274F2B}"/>
              </a:ext>
            </a:extLst>
          </p:cNvPr>
          <p:cNvPicPr>
            <a:picLocks noChangeAspect="1"/>
          </p:cNvPicPr>
          <p:nvPr/>
        </p:nvPicPr>
        <p:blipFill>
          <a:blip r:embed="rId2"/>
          <a:stretch>
            <a:fillRect/>
          </a:stretch>
        </p:blipFill>
        <p:spPr>
          <a:xfrm>
            <a:off x="629851" y="3786437"/>
            <a:ext cx="4927600" cy="1346200"/>
          </a:xfrm>
          <a:prstGeom prst="rect">
            <a:avLst/>
          </a:prstGeom>
        </p:spPr>
      </p:pic>
      <p:pic>
        <p:nvPicPr>
          <p:cNvPr id="4" name="图片 3">
            <a:extLst>
              <a:ext uri="{FF2B5EF4-FFF2-40B4-BE49-F238E27FC236}">
                <a16:creationId xmlns:a16="http://schemas.microsoft.com/office/drawing/2014/main" id="{EA8005EB-7221-1045-8038-5573290842B5}"/>
              </a:ext>
            </a:extLst>
          </p:cNvPr>
          <p:cNvPicPr>
            <a:picLocks noChangeAspect="1"/>
          </p:cNvPicPr>
          <p:nvPr/>
        </p:nvPicPr>
        <p:blipFill>
          <a:blip r:embed="rId3"/>
          <a:stretch>
            <a:fillRect/>
          </a:stretch>
        </p:blipFill>
        <p:spPr>
          <a:xfrm>
            <a:off x="6540285" y="3782741"/>
            <a:ext cx="4755788" cy="1363203"/>
          </a:xfrm>
          <a:prstGeom prst="rect">
            <a:avLst/>
          </a:prstGeom>
        </p:spPr>
      </p:pic>
    </p:spTree>
    <p:extLst>
      <p:ext uri="{BB962C8B-B14F-4D97-AF65-F5344CB8AC3E}">
        <p14:creationId xmlns:p14="http://schemas.microsoft.com/office/powerpoint/2010/main" val="346654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10140631" y="856913"/>
            <a:ext cx="3807279" cy="369332"/>
          </a:xfrm>
          <a:prstGeom prst="rect">
            <a:avLst/>
          </a:prstGeom>
          <a:noFill/>
        </p:spPr>
        <p:txBody>
          <a:bodyPr wrap="square" rtlCol="0">
            <a:spAutoFit/>
          </a:bodyPr>
          <a:lstStyle/>
          <a:p>
            <a:pPr marL="685800" lvl="1"/>
            <a:r>
              <a:rPr kumimoji="1" lang="zh-CN" altLang="en-US" b="1" dirty="0">
                <a:solidFill>
                  <a:schemeClr val="bg1"/>
                </a:solidFill>
                <a:sym typeface="Courier New" panose="02070309020205020404"/>
              </a:rPr>
              <a:t>技术选型</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zh-CN" altLang="en-US" b="1" dirty="0">
                <a:solidFill>
                  <a:srgbClr val="000000"/>
                </a:solidFill>
                <a:latin typeface="Arial" panose="020B0604020202020204"/>
                <a:cs typeface="Arial" panose="020B0604020202020204"/>
                <a:sym typeface="Courier New" panose="02070309020205020404"/>
              </a:rPr>
              <a:t>技术选型建议</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0" name="表格 5">
            <a:extLst>
              <a:ext uri="{FF2B5EF4-FFF2-40B4-BE49-F238E27FC236}">
                <a16:creationId xmlns:a16="http://schemas.microsoft.com/office/drawing/2014/main" id="{E444BDD1-730C-A442-BD07-83E0BB46AFFA}"/>
              </a:ext>
            </a:extLst>
          </p:cNvPr>
          <p:cNvGraphicFramePr>
            <a:graphicFrameLocks noGrp="1"/>
          </p:cNvGraphicFramePr>
          <p:nvPr>
            <p:extLst>
              <p:ext uri="{D42A27DB-BD31-4B8C-83A1-F6EECF244321}">
                <p14:modId xmlns:p14="http://schemas.microsoft.com/office/powerpoint/2010/main" val="578254175"/>
              </p:ext>
            </p:extLst>
          </p:nvPr>
        </p:nvGraphicFramePr>
        <p:xfrm>
          <a:off x="169925" y="2151593"/>
          <a:ext cx="11453804" cy="4184426"/>
        </p:xfrm>
        <a:graphic>
          <a:graphicData uri="http://schemas.openxmlformats.org/drawingml/2006/table">
            <a:tbl>
              <a:tblPr firstRow="1" bandRow="1">
                <a:tableStyleId>{5C22544A-7EE6-4342-B048-85BDC9FD1C3A}</a:tableStyleId>
              </a:tblPr>
              <a:tblGrid>
                <a:gridCol w="2480285">
                  <a:extLst>
                    <a:ext uri="{9D8B030D-6E8A-4147-A177-3AD203B41FA5}">
                      <a16:colId xmlns:a16="http://schemas.microsoft.com/office/drawing/2014/main" val="407934830"/>
                    </a:ext>
                  </a:extLst>
                </a:gridCol>
                <a:gridCol w="8973519">
                  <a:extLst>
                    <a:ext uri="{9D8B030D-6E8A-4147-A177-3AD203B41FA5}">
                      <a16:colId xmlns:a16="http://schemas.microsoft.com/office/drawing/2014/main" val="1728107280"/>
                    </a:ext>
                  </a:extLst>
                </a:gridCol>
              </a:tblGrid>
              <a:tr h="632048">
                <a:tc>
                  <a:txBody>
                    <a:bodyPr/>
                    <a:lstStyle/>
                    <a:p>
                      <a:pPr algn="ctr"/>
                      <a:r>
                        <a:rPr lang="zh-CN" altLang="en-US" dirty="0">
                          <a:solidFill>
                            <a:schemeClr val="bg1"/>
                          </a:solidFill>
                        </a:rPr>
                        <a:t>参考点</a:t>
                      </a:r>
                    </a:p>
                  </a:txBody>
                  <a:tcPr>
                    <a:solidFill>
                      <a:srgbClr val="0068BB"/>
                    </a:solidFill>
                  </a:tcPr>
                </a:tc>
                <a:tc>
                  <a:txBody>
                    <a:bodyPr/>
                    <a:lstStyle/>
                    <a:p>
                      <a:pPr algn="ctr"/>
                      <a:r>
                        <a:rPr lang="zh-CN" altLang="en-US" sz="1800" b="1" kern="1200">
                          <a:solidFill>
                            <a:schemeClr val="lt1"/>
                          </a:solidFill>
                          <a:latin typeface="+mn-lt"/>
                          <a:ea typeface="+mn-ea"/>
                          <a:cs typeface="+mn-cs"/>
                        </a:rPr>
                        <a:t>说明</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1641684">
                <a:tc>
                  <a:txBody>
                    <a:bodyPr/>
                    <a:lstStyle/>
                    <a:p>
                      <a:pPr algn="ctr"/>
                      <a:r>
                        <a:rPr lang="zh-CN" altLang="en-US" dirty="0">
                          <a:solidFill>
                            <a:schemeClr val="bg1"/>
                          </a:solidFill>
                        </a:rPr>
                        <a:t>需求分析</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基于需求考量，主要是这几个维度：生命周期，业务复杂度，业务短期、长期发展。</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生命周期：业务生存的周期，是否需要长期支持；</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业务复杂度：除了常见的并发、安全、存储等技术指标，技术架构本质也是业务的架构，要考虑是否有跨团队、部门协作，要统一技术栈；</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业务发展：在可预见的时间范围内，项目规模上短期过渡与长期发展需要，短期试验项目不可代入整体中的考量；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63826">
                <a:tc>
                  <a:txBody>
                    <a:bodyPr/>
                    <a:lstStyle/>
                    <a:p>
                      <a:pPr algn="ctr"/>
                      <a:r>
                        <a:rPr lang="zh-CN" altLang="en-US" dirty="0">
                          <a:solidFill>
                            <a:schemeClr val="bg1"/>
                          </a:solidFill>
                        </a:rPr>
                        <a:t>团队实力</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研发实力：研发团队、资金实力、成员配伍，考虑历史因素，用得久的、多的就是验证过的；</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运维基础：辩证新架构给运维带来的复杂度升级；</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学习成本：结合历史技术沉淀，尽量避免异构、异语言；</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518427">
                <a:tc>
                  <a:txBody>
                    <a:bodyPr/>
                    <a:lstStyle/>
                    <a:p>
                      <a:pPr algn="ctr"/>
                      <a:r>
                        <a:rPr lang="zh-CN" altLang="en-US" dirty="0">
                          <a:solidFill>
                            <a:schemeClr val="bg1"/>
                          </a:solidFill>
                        </a:rPr>
                        <a:t>社区活跃</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Star</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Fork</a:t>
                      </a:r>
                      <a:r>
                        <a:rPr lang="zh-CN" altLang="en-US" sz="1400" kern="1200" dirty="0">
                          <a:solidFill>
                            <a:srgbClr val="000000"/>
                          </a:solidFill>
                          <a:latin typeface="+mn-lt"/>
                          <a:ea typeface="Arial" panose="020B0604020202020204"/>
                          <a:cs typeface="Arial" panose="020B0604020202020204"/>
                          <a:sym typeface="Arial" panose="020B0604020202020204"/>
                        </a:rPr>
                        <a:t>数量；提交频率；</a:t>
                      </a:r>
                      <a:r>
                        <a:rPr lang="en-US" altLang="zh-CN" sz="1400" kern="1200" dirty="0">
                          <a:solidFill>
                            <a:srgbClr val="000000"/>
                          </a:solidFill>
                          <a:latin typeface="+mn-lt"/>
                          <a:ea typeface="Arial" panose="020B0604020202020204"/>
                          <a:cs typeface="Arial" panose="020B0604020202020204"/>
                          <a:sym typeface="Arial" panose="020B0604020202020204"/>
                        </a:rPr>
                        <a:t>Issue</a:t>
                      </a:r>
                      <a:r>
                        <a:rPr lang="zh-CN" altLang="en-US" sz="1400" kern="1200" dirty="0">
                          <a:solidFill>
                            <a:srgbClr val="000000"/>
                          </a:solidFill>
                          <a:latin typeface="+mn-lt"/>
                          <a:ea typeface="Arial" panose="020B0604020202020204"/>
                          <a:cs typeface="Arial" panose="020B0604020202020204"/>
                          <a:sym typeface="Arial" panose="020B0604020202020204"/>
                        </a:rPr>
                        <a:t>数量、回复、修复情况；版本兼容性；大厂背书；落地案例</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660747">
                <a:tc>
                  <a:txBody>
                    <a:bodyPr/>
                    <a:lstStyle/>
                    <a:p>
                      <a:pPr algn="ctr"/>
                      <a:r>
                        <a:rPr lang="zh-CN" altLang="en-US" dirty="0">
                          <a:solidFill>
                            <a:schemeClr val="bg1"/>
                          </a:solidFill>
                        </a:rPr>
                        <a:t>验证对比</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进入选型技术中，要挑选实际业务来验证，控制变量，挑选出业务关注的指标，对比不同技术的完成度；</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结合业界成功的案例，分析案例的相同点与差异点，用选型来验证这些点。</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bl>
          </a:graphicData>
        </a:graphic>
      </p:graphicFrame>
    </p:spTree>
    <p:extLst>
      <p:ext uri="{BB962C8B-B14F-4D97-AF65-F5344CB8AC3E}">
        <p14:creationId xmlns:p14="http://schemas.microsoft.com/office/powerpoint/2010/main" val="179490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22213"/>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45512</TotalTime>
  <Words>6465</Words>
  <Application>Microsoft Macintosh PowerPoint</Application>
  <PresentationFormat>宽屏</PresentationFormat>
  <Paragraphs>1028</Paragraphs>
  <Slides>84</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84</vt:i4>
      </vt:variant>
    </vt:vector>
  </HeadingPairs>
  <TitlesOfParts>
    <vt:vector size="89"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框架对比</vt:lpstr>
      <vt:lpstr>框架对比</vt:lpstr>
      <vt:lpstr>框架对比</vt:lpstr>
      <vt:lpstr>框架对比</vt:lpstr>
      <vt:lpstr>框架对比</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1188</cp:revision>
  <dcterms:created xsi:type="dcterms:W3CDTF">2022-01-08T00:57:36Z</dcterms:created>
  <dcterms:modified xsi:type="dcterms:W3CDTF">2022-04-06T16:57:29Z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